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78" r:id="rId2"/>
    <p:sldId id="293" r:id="rId3"/>
    <p:sldId id="360" r:id="rId4"/>
    <p:sldId id="335" r:id="rId5"/>
    <p:sldId id="294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1" r:id="rId14"/>
    <p:sldId id="362" r:id="rId15"/>
    <p:sldId id="363" r:id="rId16"/>
    <p:sldId id="364" r:id="rId17"/>
    <p:sldId id="370" r:id="rId18"/>
    <p:sldId id="371" r:id="rId19"/>
    <p:sldId id="372" r:id="rId20"/>
    <p:sldId id="373" r:id="rId21"/>
    <p:sldId id="374" r:id="rId22"/>
    <p:sldId id="375" r:id="rId23"/>
    <p:sldId id="392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66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24" r:id="rId42"/>
    <p:sldId id="367" r:id="rId43"/>
  </p:sldIdLst>
  <p:sldSz cx="12192000" cy="6858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DX시인과나" panose="02020600000000000000" pitchFamily="18" charset="-127"/>
      <p:regular r:id="rId46"/>
    </p:embeddedFont>
    <p:embeddedFont>
      <p:font typeface="French Script MT" panose="03020402040607040605" pitchFamily="66" charset="0"/>
      <p:regular r:id="rId47"/>
    </p:embeddedFont>
    <p:embeddedFont>
      <p:font typeface="경기천년제목 Light" panose="02020403020101020101" pitchFamily="18" charset="-127"/>
      <p:regular r:id="rId48"/>
    </p:embeddedFont>
    <p:embeddedFont>
      <p:font typeface="경기천년제목 Medium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581"/>
    <a:srgbClr val="BE9CEC"/>
    <a:srgbClr val="71169A"/>
    <a:srgbClr val="5D6278"/>
    <a:srgbClr val="BFBCBC"/>
    <a:srgbClr val="000000"/>
    <a:srgbClr val="EDEDED"/>
    <a:srgbClr val="9549BF"/>
    <a:srgbClr val="FFFFFF"/>
    <a:srgbClr val="CB8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85948" autoAdjust="0"/>
  </p:normalViewPr>
  <p:slideViewPr>
    <p:cSldViewPr snapToGrid="0">
      <p:cViewPr varScale="1">
        <p:scale>
          <a:sx n="98" d="100"/>
          <a:sy n="98" d="100"/>
        </p:scale>
        <p:origin x="12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ED3D4-377B-4F1D-A3B1-D4A2C1A814E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B4DEA-DC50-44D8-95A5-39A4A2FFA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43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침체되어 가는 핸드폰 시장에 혁신에 적합한 </a:t>
            </a:r>
            <a:r>
              <a:rPr lang="ko-KR" altLang="en-US" dirty="0" err="1"/>
              <a:t>폴더블</a:t>
            </a:r>
            <a:r>
              <a:rPr lang="ko-KR" altLang="en-US" dirty="0"/>
              <a:t> 폰은 시장의 주목을 받게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8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4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08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7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51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0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3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특허만을 통해서 고객요구와 기술특성을 연결시키는 데에는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와 플립의 기술적 특성의 차이를 반영하기 어렵다는 한계가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갤럭시 </a:t>
            </a:r>
            <a:r>
              <a:rPr lang="en-US" altLang="ko-KR" dirty="0"/>
              <a:t>Z</a:t>
            </a:r>
            <a:r>
              <a:rPr lang="ko-KR" altLang="en-US" dirty="0"/>
              <a:t>플립과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의 보다 상세한 기술 특성을 반영하기 위해 제품의 생산공정과 제품 기술에 대한 자료 역시 참고하였습니다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먼저 출시한 갤럭시 </a:t>
            </a:r>
            <a:r>
              <a:rPr lang="en-US" altLang="ko-KR" dirty="0"/>
              <a:t>Z</a:t>
            </a:r>
            <a:r>
              <a:rPr lang="ko-KR" altLang="en-US" dirty="0" err="1"/>
              <a:t>폴드와</a:t>
            </a:r>
            <a:r>
              <a:rPr lang="ko-KR" altLang="en-US" dirty="0"/>
              <a:t> 비교해</a:t>
            </a:r>
            <a:r>
              <a:rPr lang="en-US" altLang="ko-KR" dirty="0"/>
              <a:t>, Z</a:t>
            </a:r>
            <a:r>
              <a:rPr lang="ko-KR" altLang="en-US" dirty="0"/>
              <a:t>플립은 </a:t>
            </a:r>
            <a:r>
              <a:rPr lang="ko-KR" altLang="en-US" dirty="0" err="1"/>
              <a:t>힌지와</a:t>
            </a:r>
            <a:r>
              <a:rPr lang="ko-KR" altLang="en-US" dirty="0"/>
              <a:t> 전원버튼</a:t>
            </a:r>
            <a:r>
              <a:rPr lang="en-US" altLang="ko-KR" dirty="0"/>
              <a:t>, </a:t>
            </a:r>
            <a:r>
              <a:rPr lang="ko-KR" altLang="en-US" dirty="0" err="1"/>
              <a:t>커버윈도</a:t>
            </a:r>
            <a:r>
              <a:rPr lang="ko-KR" altLang="en-US" dirty="0"/>
              <a:t> 등에서 훨씬 개선되어 출시되었습니다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폴드</a:t>
            </a:r>
            <a:r>
              <a:rPr lang="en-US" altLang="ko-KR" dirty="0"/>
              <a:t>2 </a:t>
            </a:r>
            <a:r>
              <a:rPr lang="ko-KR" altLang="en-US" dirty="0"/>
              <a:t>역시도 플립과 동일한 스펙을 가진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갤럭시 </a:t>
            </a:r>
            <a:r>
              <a:rPr lang="en-US" altLang="ko-KR" dirty="0"/>
              <a:t>Z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는 플립 출시이후 제작되었고</a:t>
            </a:r>
            <a:r>
              <a:rPr lang="en-US" altLang="ko-KR" dirty="0"/>
              <a:t>, </a:t>
            </a:r>
            <a:r>
              <a:rPr lang="ko-KR" altLang="en-US" dirty="0"/>
              <a:t>플립의 생산기지인 삼성 구미사업장에서 동일하게 생산된 것으로 보아 </a:t>
            </a:r>
            <a:r>
              <a:rPr lang="en-US" altLang="ko-KR" dirty="0"/>
              <a:t>Z</a:t>
            </a:r>
            <a:r>
              <a:rPr lang="ko-KR" altLang="en-US" dirty="0"/>
              <a:t>플립에 사용되는 부품과 생산공정이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에도 적용된다고 예측할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커버 디스플레이의 기능 면에선 두 스마트폰 간의 극명한 차이를 보였습니다</a:t>
            </a:r>
            <a:r>
              <a:rPr lang="en-US" altLang="ko-KR" dirty="0"/>
              <a:t>. </a:t>
            </a:r>
            <a:r>
              <a:rPr lang="ko-KR" altLang="en-US" dirty="0"/>
              <a:t>플립은 단순히 문자나 전화를 확인하고</a:t>
            </a:r>
            <a:r>
              <a:rPr lang="en-US" altLang="ko-KR" dirty="0"/>
              <a:t>, </a:t>
            </a:r>
            <a:r>
              <a:rPr lang="ko-KR" altLang="en-US" dirty="0"/>
              <a:t>촬영을 하는 기능에 </a:t>
            </a:r>
            <a:endParaRPr lang="en-US" altLang="ko-KR" dirty="0"/>
          </a:p>
          <a:p>
            <a:r>
              <a:rPr lang="ko-KR" altLang="en-US" dirty="0"/>
              <a:t>그쳤다면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와 같은 경우</a:t>
            </a:r>
            <a:r>
              <a:rPr lang="en-US" altLang="ko-KR" dirty="0"/>
              <a:t>, </a:t>
            </a:r>
            <a:r>
              <a:rPr lang="ko-KR" altLang="en-US" dirty="0"/>
              <a:t>커버 디스플레이를 통해</a:t>
            </a:r>
            <a:r>
              <a:rPr lang="en-US" altLang="ko-KR" dirty="0"/>
              <a:t> </a:t>
            </a:r>
            <a:r>
              <a:rPr lang="ko-KR" altLang="en-US" dirty="0"/>
              <a:t>기존 스마트폰에서 사용하던 </a:t>
            </a:r>
            <a:r>
              <a:rPr lang="ko-KR" altLang="en-US" dirty="0" err="1"/>
              <a:t>어플들을</a:t>
            </a:r>
            <a:r>
              <a:rPr lang="ko-KR" altLang="en-US" dirty="0"/>
              <a:t> 모두 사용할 수 있어 높은 편리성을 제공합니다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때문에 화면의 </a:t>
            </a:r>
            <a:r>
              <a:rPr lang="en-US" altLang="ko-KR" dirty="0"/>
              <a:t>‘</a:t>
            </a:r>
            <a:r>
              <a:rPr lang="ko-KR" altLang="en-US" dirty="0"/>
              <a:t>분할과 영상</a:t>
            </a:r>
            <a:r>
              <a:rPr lang="en-US" altLang="ko-KR" dirty="0"/>
              <a:t>’ </a:t>
            </a:r>
            <a:r>
              <a:rPr lang="ko-KR" altLang="en-US" dirty="0"/>
              <a:t>기능에 있어서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와 플립 간의 상관관계에서 차이가 있을 거라 예상되며</a:t>
            </a:r>
            <a:r>
              <a:rPr lang="en-US" altLang="ko-KR" dirty="0"/>
              <a:t>, </a:t>
            </a:r>
            <a:r>
              <a:rPr lang="ko-KR" altLang="en-US" dirty="0"/>
              <a:t>이를 최종 </a:t>
            </a:r>
            <a:r>
              <a:rPr lang="en-US" altLang="ko-KR" dirty="0"/>
              <a:t>QFD</a:t>
            </a:r>
            <a:r>
              <a:rPr lang="ko-KR" altLang="en-US" dirty="0"/>
              <a:t>에 반영하였습니다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9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92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/>
              <a:t>QFD</a:t>
            </a:r>
            <a:r>
              <a:rPr lang="ko-KR" altLang="en-US" dirty="0"/>
              <a:t>를 통해 도출된 상관점수와 앞서 도출한 중요도를 </a:t>
            </a:r>
            <a:r>
              <a:rPr lang="ko-KR" altLang="en-US" dirty="0" err="1"/>
              <a:t>가중평균하여</a:t>
            </a:r>
            <a:r>
              <a:rPr lang="ko-KR" altLang="en-US" dirty="0"/>
              <a:t> 계산하면 다음과 같은 결과를 보실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가지의 기술특성 중 </a:t>
            </a:r>
            <a:r>
              <a:rPr lang="en-US" altLang="ko-KR" dirty="0"/>
              <a:t>‘</a:t>
            </a:r>
            <a:r>
              <a:rPr lang="ko-KR" altLang="en-US" dirty="0"/>
              <a:t>성능 개선</a:t>
            </a:r>
            <a:r>
              <a:rPr lang="en-US" altLang="ko-KR" dirty="0"/>
              <a:t>’</a:t>
            </a:r>
            <a:r>
              <a:rPr lang="ko-KR" altLang="en-US" dirty="0"/>
              <a:t>의 기술 특성이 압도적으로 높은 점수를 자랑하는 걸 볼 수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고객의 요구속성에 맞추어</a:t>
            </a:r>
            <a:endParaRPr lang="en-US" altLang="ko-KR" dirty="0"/>
          </a:p>
          <a:p>
            <a:r>
              <a:rPr lang="ko-KR" altLang="en-US" dirty="0"/>
              <a:t>기술을 개선한다 할 때 가장 우선적으로 </a:t>
            </a:r>
            <a:r>
              <a:rPr lang="en-US" altLang="ko-KR" dirty="0"/>
              <a:t>‘</a:t>
            </a:r>
            <a:r>
              <a:rPr lang="ko-KR" altLang="en-US" dirty="0"/>
              <a:t>성능을 개선</a:t>
            </a:r>
            <a:r>
              <a:rPr lang="en-US" altLang="ko-KR" dirty="0"/>
              <a:t>’</a:t>
            </a:r>
            <a:r>
              <a:rPr lang="ko-KR" altLang="en-US" dirty="0"/>
              <a:t>하는 데 중점을 두어야 한다는 걸 알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다만 이때 모든 고객의 요구 사항에 대한 성능을 개선하기보다</a:t>
            </a:r>
            <a:r>
              <a:rPr lang="en-US" altLang="ko-KR" dirty="0"/>
              <a:t>, </a:t>
            </a:r>
            <a:r>
              <a:rPr lang="ko-KR" altLang="en-US" dirty="0"/>
              <a:t>중요도가 높은 즉</a:t>
            </a:r>
            <a:r>
              <a:rPr lang="en-US" altLang="ko-KR" dirty="0"/>
              <a:t>, </a:t>
            </a:r>
            <a:r>
              <a:rPr lang="ko-KR" altLang="en-US" dirty="0"/>
              <a:t>우선순위가 큰 고객 요구속성을 먼저 개선해야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관계행렬에서 성능개선의 열 중에서 중요도가 높은 고객 요구사항을 뽑아냈을 때</a:t>
            </a:r>
            <a:r>
              <a:rPr lang="en-US" altLang="ko-KR" dirty="0"/>
              <a:t>, 1</a:t>
            </a:r>
            <a:r>
              <a:rPr lang="ko-KR" altLang="en-US" dirty="0"/>
              <a:t>순위가 영상</a:t>
            </a:r>
            <a:r>
              <a:rPr lang="en-US" altLang="ko-KR" dirty="0"/>
              <a:t>, 2</a:t>
            </a:r>
            <a:r>
              <a:rPr lang="ko-KR" altLang="en-US" dirty="0"/>
              <a:t>순위가 </a:t>
            </a:r>
            <a:r>
              <a:rPr lang="ko-KR" altLang="en-US" dirty="0" err="1"/>
              <a:t>힌지로</a:t>
            </a:r>
            <a:r>
              <a:rPr lang="ko-KR" altLang="en-US" dirty="0"/>
              <a:t> 도출됨에 주목할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토대로 저희는 가장 중요한 </a:t>
            </a:r>
            <a:r>
              <a:rPr lang="en-US" altLang="ko-KR" dirty="0"/>
              <a:t>CTQ</a:t>
            </a:r>
            <a:r>
              <a:rPr lang="ko-KR" altLang="en-US" dirty="0"/>
              <a:t>를 영상의 성능개선으로 도출하였습니다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7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니즈 파악을 위해 리뷰데이터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039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79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가능한 모든 속성으로 재화를 분해하여 </a:t>
            </a:r>
            <a:r>
              <a:rPr lang="ko-KR" altLang="en-US" sz="1200" b="1" dirty="0"/>
              <a:t>각각의 속성에 대한 가치를 설정</a:t>
            </a:r>
            <a:r>
              <a:rPr lang="ko-KR" altLang="en-US" sz="1200" dirty="0"/>
              <a:t>하는 이론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다중 회귀 분석과 방법은 동일하나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b="1" dirty="0"/>
              <a:t>가격 추정 및 해석 방법</a:t>
            </a:r>
            <a:r>
              <a:rPr lang="ko-KR" altLang="en-US" sz="1200" dirty="0"/>
              <a:t>에 중점을 둠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Y</a:t>
            </a:r>
            <a:r>
              <a:rPr lang="ko-KR" altLang="en-US" sz="1200" dirty="0"/>
              <a:t>는 스마트폰의 가격</a:t>
            </a:r>
            <a:r>
              <a:rPr lang="en-US" altLang="ko-KR" sz="1200" dirty="0"/>
              <a:t>, X</a:t>
            </a:r>
            <a:r>
              <a:rPr lang="ko-KR" altLang="en-US" sz="1200" dirty="0"/>
              <a:t>는 스마트폰의 가격에 영향을 미치는 하드웨어 및 소프트웨어 요인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6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Y</a:t>
            </a:r>
            <a:r>
              <a:rPr lang="ko-KR" altLang="en-US" sz="1200" dirty="0"/>
              <a:t>는 스마트폰의 가격</a:t>
            </a:r>
            <a:r>
              <a:rPr lang="en-US" altLang="ko-KR" sz="1200" dirty="0"/>
              <a:t>, X</a:t>
            </a:r>
            <a:r>
              <a:rPr lang="ko-KR" altLang="en-US" sz="1200" dirty="0"/>
              <a:t>는 스마트폰의 가격에 영향을 미치는 하드웨어 및 소프트웨어 요인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갤럭시 </a:t>
            </a:r>
            <a:r>
              <a:rPr lang="en-US" altLang="ko-KR" sz="1200" dirty="0"/>
              <a:t>A </a:t>
            </a:r>
            <a:r>
              <a:rPr lang="ko-KR" altLang="en-US" sz="1200" dirty="0"/>
              <a:t>시리즈는 같은 스펙에서도 저가 모델로 출시되는 경우가 많아 분석에서 제외  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피어슨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상관분석을 통해 상관관계가 높은 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X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요인들은 통합하여 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P-value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신뢰성이 가장 높게 나오는 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X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요인 최종 선정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81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파이썬 데이터셋 캡처한 거 넣기</a:t>
            </a:r>
            <a:endParaRPr lang="ko-KR" altLang="en-US" sz="12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회귀분석을 통해 각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속성들의 가치인 </a:t>
            </a:r>
            <a:r>
              <a:rPr lang="el-GR" altLang="ko-KR" sz="1200" b="0" i="0" dirty="0">
                <a:solidFill>
                  <a:srgbClr val="000000"/>
                </a:solidFill>
                <a:effectLst/>
                <a:latin typeface="-apple-system"/>
              </a:rPr>
              <a:t>β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 값을 도출한 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정규화한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 값을 역으로 치환하여 속성별 가격을 도출 </a:t>
            </a:r>
            <a:endParaRPr lang="el-GR" altLang="ko-KR" sz="1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21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altLang="ko-KR" sz="1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48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앞서서 플립과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 두 </a:t>
            </a:r>
            <a:r>
              <a:rPr lang="ko-KR" altLang="en-US" dirty="0" err="1"/>
              <a:t>폴더블</a:t>
            </a:r>
            <a:r>
              <a:rPr lang="ko-KR" altLang="en-US" dirty="0"/>
              <a:t> 스마트폰 모두 목표치를 화면의 확장으로 수립하였습니다</a:t>
            </a:r>
            <a:r>
              <a:rPr lang="en-US" altLang="ko-KR" dirty="0"/>
              <a:t>, </a:t>
            </a:r>
            <a:r>
              <a:rPr lang="ko-KR" altLang="en-US" dirty="0" err="1"/>
              <a:t>폴드</a:t>
            </a:r>
            <a:r>
              <a:rPr lang="en-US" altLang="ko-KR" dirty="0"/>
              <a:t>1</a:t>
            </a:r>
            <a:r>
              <a:rPr lang="ko-KR" altLang="en-US" dirty="0"/>
              <a:t> 이후 </a:t>
            </a:r>
            <a:r>
              <a:rPr lang="ko-KR" altLang="en-US" dirty="0" err="1"/>
              <a:t>폴드</a:t>
            </a:r>
            <a:r>
              <a:rPr lang="en-US" altLang="ko-KR" dirty="0"/>
              <a:t>2</a:t>
            </a:r>
            <a:r>
              <a:rPr lang="ko-KR" altLang="en-US" dirty="0"/>
              <a:t>가 출시될 때 </a:t>
            </a:r>
            <a:r>
              <a:rPr lang="en-US" altLang="ko-KR" dirty="0"/>
              <a:t>0.3</a:t>
            </a:r>
            <a:r>
              <a:rPr lang="ko-KR" altLang="en-US" dirty="0"/>
              <a:t>인치 더 확장되어서 </a:t>
            </a:r>
            <a:endParaRPr lang="en-US" altLang="ko-KR" dirty="0"/>
          </a:p>
          <a:p>
            <a:r>
              <a:rPr lang="ko-KR" altLang="en-US" dirty="0"/>
              <a:t>출시되었는데요</a:t>
            </a:r>
            <a:r>
              <a:rPr lang="en-US" altLang="ko-KR" dirty="0"/>
              <a:t>, </a:t>
            </a:r>
            <a:r>
              <a:rPr lang="ko-KR" altLang="en-US" dirty="0"/>
              <a:t>이를 동일하게 다음 버전에서 적용된다고 가정하면 두 </a:t>
            </a:r>
            <a:r>
              <a:rPr lang="ko-KR" altLang="en-US" dirty="0" err="1"/>
              <a:t>폴더블</a:t>
            </a:r>
            <a:r>
              <a:rPr lang="ko-KR" altLang="en-US" dirty="0"/>
              <a:t> 폰 모두 </a:t>
            </a:r>
            <a:r>
              <a:rPr lang="en-US" altLang="ko-KR" dirty="0"/>
              <a:t>0.3</a:t>
            </a:r>
            <a:r>
              <a:rPr lang="ko-KR" altLang="en-US" dirty="0"/>
              <a:t>인치의 확장과 이에 따라 </a:t>
            </a:r>
            <a:r>
              <a:rPr lang="en-US" altLang="ko-KR" dirty="0"/>
              <a:t>5</a:t>
            </a:r>
            <a:r>
              <a:rPr lang="ko-KR" altLang="en-US" dirty="0"/>
              <a:t>만 천원의 가격 증가가 예상됩니다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그러나 단순히 </a:t>
            </a:r>
            <a:r>
              <a:rPr lang="ko-KR" altLang="en-US" dirty="0" err="1"/>
              <a:t>헤도닉</a:t>
            </a:r>
            <a:r>
              <a:rPr lang="ko-KR" altLang="en-US" dirty="0"/>
              <a:t> 가격 분석 만으로 미래 가격을 단정짓기 어렵습니다</a:t>
            </a:r>
            <a:r>
              <a:rPr lang="en-US" altLang="ko-KR" dirty="0"/>
              <a:t>. </a:t>
            </a:r>
            <a:r>
              <a:rPr lang="ko-KR" altLang="en-US" dirty="0"/>
              <a:t>이는 제조사 혹은 판매사에서 기존과는 다른 가격정책을 시행할 수 있기 때문입니다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7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폴더블</a:t>
            </a:r>
            <a:r>
              <a:rPr lang="ko-KR" altLang="en-US" dirty="0"/>
              <a:t> 폰과 같은 혁신</a:t>
            </a:r>
            <a:r>
              <a:rPr lang="en-US" altLang="ko-KR" dirty="0" err="1"/>
              <a:t>제품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산업의</a:t>
            </a:r>
            <a:r>
              <a:rPr lang="en-US" altLang="ko-KR" dirty="0"/>
              <a:t> </a:t>
            </a:r>
            <a:r>
              <a:rPr lang="en-US" altLang="ko-KR" dirty="0" err="1"/>
              <a:t>도입기에서</a:t>
            </a:r>
            <a:r>
              <a:rPr lang="en-US" altLang="ko-KR" dirty="0"/>
              <a:t> </a:t>
            </a:r>
            <a:r>
              <a:rPr lang="ko-KR" altLang="en-US" dirty="0"/>
              <a:t>높은 가격을 제시하여 고품질의 제품이라는 것을 강조합니다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이후 성장기로 넘어갈 시기에는 초기에 취하던 고가전략을 수정하면서</a:t>
            </a:r>
            <a:r>
              <a:rPr lang="en-US" altLang="ko-KR" dirty="0"/>
              <a:t>, </a:t>
            </a:r>
            <a:r>
              <a:rPr lang="ko-KR" altLang="en-US" dirty="0"/>
              <a:t>점차적으로 가격이 인하되게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시기에는 오히려  기기의 스펙이 더 좋아졌음에도 가격은 더욱 낮아지는 경우도 많이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규모의 경제와 소비자 학습효과를 통해서 기기의 원가를 획기적으로 낮출 수 있기 때문에 가능한 거라 해석됩니다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많은 전문가들은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ko-KR" altLang="en-US" dirty="0" err="1"/>
              <a:t>폴더블폰의</a:t>
            </a:r>
            <a:r>
              <a:rPr lang="ko-KR" altLang="en-US" dirty="0"/>
              <a:t> 생산량이 대폭 증가할 것으로 예측하고 있는데요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폴더블폰이</a:t>
            </a:r>
            <a:r>
              <a:rPr lang="ko-KR" altLang="en-US" dirty="0"/>
              <a:t> 성장기에 진입함을 의미하며</a:t>
            </a:r>
            <a:endParaRPr lang="en-US" altLang="ko-KR" dirty="0"/>
          </a:p>
          <a:p>
            <a:r>
              <a:rPr lang="ko-KR" altLang="en-US" dirty="0"/>
              <a:t>차세대 </a:t>
            </a:r>
            <a:r>
              <a:rPr lang="ko-KR" altLang="en-US" dirty="0" err="1"/>
              <a:t>폴더블폰의</a:t>
            </a:r>
            <a:r>
              <a:rPr lang="ko-KR" altLang="en-US" dirty="0"/>
              <a:t> 경우 기존 </a:t>
            </a:r>
            <a:r>
              <a:rPr lang="ko-KR" altLang="en-US" dirty="0" err="1"/>
              <a:t>폴더블폰의</a:t>
            </a:r>
            <a:r>
              <a:rPr lang="ko-KR" altLang="en-US" dirty="0"/>
              <a:t> 가격을 유지하거나</a:t>
            </a:r>
            <a:r>
              <a:rPr lang="en-US" altLang="ko-KR" dirty="0"/>
              <a:t> </a:t>
            </a:r>
            <a:r>
              <a:rPr lang="ko-KR" altLang="en-US" dirty="0"/>
              <a:t>혹은 더 낮추어서 출시될 것으로 전망됩니다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51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프로젝트를 통해 다양한 데이터 분석 방법을 이용해 </a:t>
            </a:r>
            <a:r>
              <a:rPr lang="ko-KR" altLang="en-US" dirty="0" err="1"/>
              <a:t>폴더블</a:t>
            </a:r>
            <a:r>
              <a:rPr lang="ko-KR" altLang="en-US" dirty="0"/>
              <a:t> 폰에 대한 </a:t>
            </a:r>
            <a:r>
              <a:rPr lang="en-US" altLang="ko-KR" dirty="0"/>
              <a:t>QFD</a:t>
            </a:r>
            <a:r>
              <a:rPr lang="ko-KR" altLang="en-US" dirty="0"/>
              <a:t>를 작성할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QFD</a:t>
            </a:r>
            <a:r>
              <a:rPr lang="ko-KR" altLang="en-US" dirty="0"/>
              <a:t>는 기업 내부에서 관련 전문가들이 모여 진행됩니다</a:t>
            </a:r>
            <a:r>
              <a:rPr lang="en-US" altLang="ko-KR" dirty="0"/>
              <a:t>. </a:t>
            </a:r>
            <a:r>
              <a:rPr lang="ko-KR" altLang="en-US" dirty="0"/>
              <a:t>하지만 저희는 </a:t>
            </a:r>
            <a:r>
              <a:rPr lang="en-US" altLang="ko-KR" dirty="0"/>
              <a:t>QFD</a:t>
            </a:r>
            <a:r>
              <a:rPr lang="ko-KR" altLang="en-US" dirty="0"/>
              <a:t>가 반드시 기업 내부 자료와 전문가에 의지해서만 진행되어야 하는가에 대해 의문을 가졌었고 </a:t>
            </a:r>
            <a:endParaRPr lang="en-US" altLang="ko-KR" dirty="0"/>
          </a:p>
          <a:p>
            <a:r>
              <a:rPr lang="ko-KR" altLang="en-US" dirty="0"/>
              <a:t>온라인 상의 리뷰 커뮤니티와 특허 자료 등을 이용해 기존 </a:t>
            </a:r>
            <a:r>
              <a:rPr lang="en-US" altLang="ko-KR" dirty="0"/>
              <a:t>QFD</a:t>
            </a:r>
            <a:r>
              <a:rPr lang="ko-KR" altLang="en-US" dirty="0"/>
              <a:t>와는 차별화된 </a:t>
            </a:r>
            <a:r>
              <a:rPr lang="en-US" altLang="ko-KR" dirty="0"/>
              <a:t>QFD</a:t>
            </a:r>
            <a:r>
              <a:rPr lang="ko-KR" altLang="en-US" dirty="0"/>
              <a:t>를 작성하고자 프로젝트를 진행해 왔습니다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다만 프로젝트를 수행하면서 기존에 예상했던 것과 달리</a:t>
            </a:r>
            <a:r>
              <a:rPr lang="en-US" altLang="ko-KR" dirty="0"/>
              <a:t>, </a:t>
            </a:r>
            <a:r>
              <a:rPr lang="ko-KR" altLang="en-US" dirty="0"/>
              <a:t>데이터 크기가 크지 않았기 때문에 분석 결과에 대한 신뢰성이 생각만큼은 높지 않다는 </a:t>
            </a:r>
            <a:endParaRPr lang="en-US" altLang="ko-KR" dirty="0"/>
          </a:p>
          <a:p>
            <a:r>
              <a:rPr lang="ko-KR" altLang="en-US" dirty="0"/>
              <a:t>한계가 있다는 걸 알 수 있었습니다</a:t>
            </a:r>
            <a:r>
              <a:rPr lang="en-US" altLang="ko-KR" dirty="0"/>
              <a:t>. </a:t>
            </a:r>
            <a:r>
              <a:rPr lang="ko-KR" altLang="en-US" dirty="0"/>
              <a:t>때문에 데이터 량이 좀 더 많았다면</a:t>
            </a:r>
            <a:r>
              <a:rPr lang="en-US" altLang="ko-KR" dirty="0"/>
              <a:t>, </a:t>
            </a:r>
            <a:r>
              <a:rPr lang="ko-KR" altLang="en-US" dirty="0"/>
              <a:t>더 정확하고 신뢰성 높은 결과를 도출하지 않았을까 하는 아쉬움도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 err="1"/>
              <a:t>헤도닉</a:t>
            </a:r>
            <a:r>
              <a:rPr lang="ko-KR" altLang="en-US" dirty="0"/>
              <a:t> 가격 분석에서도 저희는 </a:t>
            </a:r>
            <a:r>
              <a:rPr lang="en-US" altLang="ko-KR" dirty="0"/>
              <a:t>QFD</a:t>
            </a:r>
            <a:r>
              <a:rPr lang="ko-KR" altLang="en-US" dirty="0"/>
              <a:t>와 연계한 크기 개선을 예상하였으나</a:t>
            </a:r>
            <a:r>
              <a:rPr lang="en-US" altLang="ko-KR" dirty="0"/>
              <a:t>, QFD </a:t>
            </a:r>
            <a:r>
              <a:rPr lang="ko-KR" altLang="en-US" dirty="0"/>
              <a:t>요인 외에도 </a:t>
            </a:r>
            <a:r>
              <a:rPr lang="ko-KR" altLang="en-US" dirty="0" err="1"/>
              <a:t>베젤</a:t>
            </a:r>
            <a:r>
              <a:rPr lang="en-US" altLang="ko-KR" dirty="0"/>
              <a:t>, S</a:t>
            </a:r>
            <a:r>
              <a:rPr lang="ko-KR" altLang="en-US" dirty="0"/>
              <a:t>펜과 같은 다양한 요인에서 </a:t>
            </a:r>
            <a:r>
              <a:rPr lang="ko-KR" altLang="en-US" dirty="0" err="1"/>
              <a:t>폴더블</a:t>
            </a:r>
            <a:r>
              <a:rPr lang="ko-KR" altLang="en-US" dirty="0"/>
              <a:t> 스마트폰이</a:t>
            </a:r>
            <a:endParaRPr lang="en-US" altLang="ko-KR" dirty="0"/>
          </a:p>
          <a:p>
            <a:r>
              <a:rPr lang="ko-KR" altLang="en-US" dirty="0"/>
              <a:t>업그레이드 될 수 있습니다</a:t>
            </a:r>
            <a:r>
              <a:rPr lang="en-US" altLang="ko-KR" dirty="0"/>
              <a:t>. </a:t>
            </a:r>
            <a:r>
              <a:rPr lang="ko-KR" altLang="en-US" dirty="0"/>
              <a:t>내년에는 </a:t>
            </a:r>
            <a:r>
              <a:rPr lang="ko-KR" altLang="en-US" dirty="0" err="1"/>
              <a:t>롤러블폰의</a:t>
            </a:r>
            <a:r>
              <a:rPr lang="ko-KR" altLang="en-US" dirty="0"/>
              <a:t> 출현과 같은 새로운 </a:t>
            </a:r>
            <a:r>
              <a:rPr lang="ko-KR" altLang="en-US" dirty="0" err="1"/>
              <a:t>폼팩터의</a:t>
            </a:r>
            <a:r>
              <a:rPr lang="ko-KR" altLang="en-US" dirty="0"/>
              <a:t> 등장 또한 예고되고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이처럼 기술과 시장이 빠르게 변화하고 있으며</a:t>
            </a:r>
            <a:r>
              <a:rPr lang="en-US" altLang="ko-KR" dirty="0"/>
              <a:t>, </a:t>
            </a:r>
            <a:r>
              <a:rPr lang="ko-KR" altLang="en-US" dirty="0"/>
              <a:t>프로젝트에서는 이 같은</a:t>
            </a:r>
            <a:r>
              <a:rPr lang="en-US" altLang="ko-KR" dirty="0"/>
              <a:t> </a:t>
            </a:r>
            <a:r>
              <a:rPr lang="ko-KR" altLang="en-US" dirty="0"/>
              <a:t>높은 불확실성을 반영하지 못했다는 한계를 지니기도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그럼에도 저희는 텍스트 분석</a:t>
            </a:r>
            <a:r>
              <a:rPr lang="en-US" altLang="ko-KR" dirty="0"/>
              <a:t>, </a:t>
            </a:r>
            <a:r>
              <a:rPr lang="ko-KR" altLang="en-US" dirty="0"/>
              <a:t>특허 분석</a:t>
            </a:r>
            <a:r>
              <a:rPr lang="en-US" altLang="ko-KR" dirty="0"/>
              <a:t>, </a:t>
            </a:r>
            <a:r>
              <a:rPr lang="ko-KR" altLang="en-US" dirty="0" err="1"/>
              <a:t>헤도닉</a:t>
            </a:r>
            <a:r>
              <a:rPr lang="ko-KR" altLang="en-US" dirty="0"/>
              <a:t> 분석 등 학부 과정에서 배워온 다양한 분석 방법을 직접적으로 </a:t>
            </a:r>
            <a:r>
              <a:rPr lang="en-US" altLang="ko-KR" dirty="0"/>
              <a:t>QFD</a:t>
            </a:r>
            <a:r>
              <a:rPr lang="ko-KR" altLang="en-US" dirty="0"/>
              <a:t>프로젝트에 </a:t>
            </a:r>
            <a:endParaRPr lang="en-US" altLang="ko-KR" dirty="0"/>
          </a:p>
          <a:p>
            <a:r>
              <a:rPr lang="ko-KR" altLang="en-US" dirty="0"/>
              <a:t>적용해보면서 더욱 많이 배우고</a:t>
            </a:r>
            <a:r>
              <a:rPr lang="en-US" altLang="ko-KR" dirty="0"/>
              <a:t>, </a:t>
            </a:r>
            <a:r>
              <a:rPr lang="ko-KR" altLang="en-US" dirty="0"/>
              <a:t>그 활용방안에 대해 모색해볼 수 있는 기회를 가질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앞으로도 다양한 분석 기법</a:t>
            </a:r>
            <a:r>
              <a:rPr lang="en-US" altLang="ko-KR" dirty="0"/>
              <a:t>, </a:t>
            </a:r>
            <a:r>
              <a:rPr lang="ko-KR" altLang="en-US" dirty="0"/>
              <a:t>경영 </a:t>
            </a:r>
            <a:r>
              <a:rPr lang="en-US" altLang="ko-KR" dirty="0"/>
              <a:t>tool </a:t>
            </a:r>
            <a:r>
              <a:rPr lang="ko-KR" altLang="en-US" dirty="0"/>
              <a:t>등이 융화되어 기존의 방법에서는 보지 못했던 새로운 가치를 창출해낼 것이라 예상합니다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이번 프로젝트를 통해 그러한 과정에 첫 발을 내딛을 수 있었다고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감사하고</a:t>
            </a:r>
            <a:r>
              <a:rPr lang="en-US" altLang="ko-KR" dirty="0"/>
              <a:t>, </a:t>
            </a:r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25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435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수집한 리뷰 데이터를 네트워크 분석을 해서 최종 요구사항을 도출하고자 함</a:t>
            </a:r>
            <a:r>
              <a:rPr lang="en-US" altLang="ko-KR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단어 개수와 원의 크기가 비례하게 나타나고</a:t>
            </a:r>
            <a:r>
              <a:rPr lang="en-US" altLang="ko-KR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노드의 굵기는 얼마나 동시에 나오느냐 즉</a:t>
            </a:r>
            <a:r>
              <a:rPr lang="en-US" altLang="ko-KR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weight</a:t>
            </a:r>
            <a:r>
              <a:rPr lang="ko-KR" altLang="en-US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비례하게 나타난다</a:t>
            </a:r>
            <a:r>
              <a:rPr lang="en-US" altLang="ko-KR" dirty="0">
                <a:solidFill>
                  <a:sysClr val="windowText" lastClr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0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5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5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2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6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요구사항들의 중요도를 </a:t>
            </a:r>
            <a:r>
              <a:rPr lang="ko-KR" altLang="en-US" dirty="0" err="1"/>
              <a:t>도출해야하는</a:t>
            </a:r>
            <a:r>
              <a:rPr lang="ko-KR" altLang="en-US" dirty="0"/>
              <a:t> 부분 </a:t>
            </a:r>
            <a:r>
              <a:rPr lang="en-US" altLang="ko-KR" dirty="0"/>
              <a:t>-&gt; </a:t>
            </a:r>
            <a:r>
              <a:rPr lang="ko-KR" altLang="en-US" dirty="0"/>
              <a:t>회귀분석을 통해 가중치로 산출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4DEA-DC50-44D8-95A5-39A4A2FFA3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1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07086-5EAC-475D-961A-2CBC6FF3E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FEB14-2065-4EE0-9EE8-7EDBC5B10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E99F8-4491-49A4-BBA9-4824DC43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C8A8B-5477-451B-8FD5-9563A7CA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6B23E-4C89-4624-B96E-894B372E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4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2870D-EA33-415C-BD36-0162D3A6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DE849B-4EE6-4240-A22A-9095CBB69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1B21E6-A852-4894-BD88-D14A315A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E6C6C-0454-43E3-86B3-D3472BFD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E4028-4841-4748-9791-BAA36DD9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9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F6E04A-981C-4354-AF95-4AB8EF5E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82EFED-BBB9-4064-8B0B-7A3945927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15BC2-41C0-4DD2-900C-C9B10527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C8E53-D4A5-4920-91FF-E2D5ADBF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49AA8-04D9-49CA-A275-87E537C3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0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20980-4612-4749-BC3F-32EE1B4C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4CECD-5A15-45D9-ADC7-9E24133B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2F1F7-117A-4B0F-AA2E-BD202552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EC5620-6693-494F-AABC-3FA6AFB4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549C3-CF30-4316-BFFF-C673789F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0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D84C-B4CD-428F-ACAC-BB4BAA14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F22D2-BA62-4454-BD96-940B9D25C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AD9AA2-C1BA-4AE2-9C8E-2DCAE65F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0B456-FBD8-442E-98A3-9988DC4B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E2CA1-9946-4AEF-A200-BC088998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3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B7872-60EB-42AC-AF9A-6F27B61B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46BFD-4036-48D3-9A99-1A9121512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EBBA6-0102-4A2E-9B40-739E29B66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A6970-1A99-4BEC-87C1-C2B0F6B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ED536-6262-49E2-9B78-F55A8896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39FEE-74FA-4E40-9B99-F297ED4A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3142B-C502-428B-A1AB-2ECBBCD3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4CCCF7-778C-45FC-BD90-A30EA736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C60B-E6F9-418C-A40E-6628391FC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3FA431-B6A0-4C1D-A1A9-15ABE1079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FFBAF1-AD96-4265-9D4F-6CBDD4A26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2299CC-FB7F-4352-80F9-792D1F55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B5677E-5011-4C8D-8601-2C34F725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83B869-8BFC-4F07-B74E-85CC0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7C62-70FB-45C1-BB9A-46D1B079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33B38-E912-4789-A5FE-BBE34C63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4956E7-6DBD-4AC9-9A6F-03162D14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2F3E5-1063-492F-B305-9E3589C7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7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FDECCF-28A2-4407-8A70-A7B69DCC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8B5F89-A266-45EC-AB96-152B9D7A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AE44FF-B6B0-4853-BC7F-F9C4D6F9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7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2F85E-FA9F-49B6-A773-72BCE1FC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D3A20-D7C9-4D02-900F-C2E17265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E86E47-3A73-49DE-AD08-9476061F9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E53EB-8C0B-43B7-9BB6-DEBEFF44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296C6-9513-43A0-9F13-A5203451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6CD8A-FB67-4B45-8B12-1732F2AB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0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20A4B-D527-4B46-AB8E-12A4D625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49B644-5FE7-4AF0-946C-41963D51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A120D-1EFD-46E4-A620-ED45FCA8A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D9E541-B787-44BB-B8DC-52A47871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698EF-13AE-416B-A2D1-8ED83768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DEF90-145B-44E4-8774-3C8906FC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9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E2C87B-08FB-440C-AB92-6013BDD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6C103-22C9-4D58-A626-9DD09CE60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88302-813E-4A98-805B-53548B7C7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024F-8B7B-4F4C-A097-1A16885F71EC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17811-FDAF-4776-9D5C-D4855A79E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87528-4992-4781-A4B6-E6AFBD93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6467-92E0-4EDF-80D3-8EA2F6C49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tmp"/><Relationship Id="rId4" Type="http://schemas.openxmlformats.org/officeDocument/2006/relationships/image" Target="../media/image11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f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88E33-C3F7-4521-A06D-4E799C0DF73E}"/>
              </a:ext>
            </a:extLst>
          </p:cNvPr>
          <p:cNvSpPr txBox="1"/>
          <p:nvPr/>
        </p:nvSpPr>
        <p:spPr>
          <a:xfrm>
            <a:off x="281776" y="2121960"/>
            <a:ext cx="696897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QFD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이용한 </a:t>
            </a:r>
          </a:p>
          <a:p>
            <a:pPr>
              <a:lnSpc>
                <a:spcPct val="150000"/>
              </a:lnSpc>
            </a:pPr>
            <a:r>
              <a:rPr lang="ko-KR" altLang="en-US" sz="4000" dirty="0" err="1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폴더블</a:t>
            </a:r>
            <a:r>
              <a:rPr lang="ko-KR" altLang="en-US" sz="4000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스마트폰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모델 예측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D4033-2DF7-4CDE-BE93-BF82FBD896DE}"/>
              </a:ext>
            </a:extLst>
          </p:cNvPr>
          <p:cNvSpPr txBox="1"/>
          <p:nvPr/>
        </p:nvSpPr>
        <p:spPr>
          <a:xfrm>
            <a:off x="4176888" y="4485792"/>
            <a:ext cx="44704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|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김한준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김다솔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전혁진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박혜원 류혜린</a:t>
            </a:r>
          </a:p>
        </p:txBody>
      </p:sp>
    </p:spTree>
    <p:extLst>
      <p:ext uri="{BB962C8B-B14F-4D97-AF65-F5344CB8AC3E}">
        <p14:creationId xmlns:p14="http://schemas.microsoft.com/office/powerpoint/2010/main" val="267161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35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와의 차별적 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684762" y="2318327"/>
            <a:ext cx="3323820" cy="2937164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DBAA54-0A92-447F-B98B-133088F5CFA5}"/>
              </a:ext>
            </a:extLst>
          </p:cNvPr>
          <p:cNvGrpSpPr/>
          <p:nvPr/>
        </p:nvGrpSpPr>
        <p:grpSpPr>
          <a:xfrm>
            <a:off x="5098473" y="1543982"/>
            <a:ext cx="2677059" cy="1937288"/>
            <a:chOff x="5329994" y="1841602"/>
            <a:chExt cx="2677059" cy="193728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5DCAB10-85C8-4DCC-ACB2-3EAC9374BCE7}"/>
                </a:ext>
              </a:extLst>
            </p:cNvPr>
            <p:cNvSpPr/>
            <p:nvPr/>
          </p:nvSpPr>
          <p:spPr>
            <a:xfrm>
              <a:off x="5354524" y="1841602"/>
              <a:ext cx="2628000" cy="1937288"/>
            </a:xfrm>
            <a:prstGeom prst="roundRect">
              <a:avLst>
                <a:gd name="adj" fmla="val 5927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9C7E76-1FC8-45F6-9AC9-50C70FD814FD}"/>
                </a:ext>
              </a:extLst>
            </p:cNvPr>
            <p:cNvSpPr txBox="1"/>
            <p:nvPr/>
          </p:nvSpPr>
          <p:spPr>
            <a:xfrm>
              <a:off x="5329994" y="2020367"/>
              <a:ext cx="26770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설문조사</a:t>
              </a:r>
              <a:r>
                <a:rPr lang="en-US" altLang="ko-KR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인터뷰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등을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통해 고객 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Needs 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파악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요구품질 중요도는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고객에게 직접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받거나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힘들 경우 </a:t>
              </a:r>
              <a:r>
                <a:rPr lang="en-US" altLang="ko-KR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AHP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기법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2FE58C-5A9A-4E05-B9DE-3A8A5D712383}"/>
              </a:ext>
            </a:extLst>
          </p:cNvPr>
          <p:cNvGrpSpPr/>
          <p:nvPr/>
        </p:nvGrpSpPr>
        <p:grpSpPr>
          <a:xfrm>
            <a:off x="9013705" y="1527129"/>
            <a:ext cx="2683702" cy="1937288"/>
            <a:chOff x="5354524" y="3983984"/>
            <a:chExt cx="2683702" cy="193728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3649BE0-C6E4-4991-9AAD-9DA3EC3887B6}"/>
                </a:ext>
              </a:extLst>
            </p:cNvPr>
            <p:cNvSpPr/>
            <p:nvPr/>
          </p:nvSpPr>
          <p:spPr>
            <a:xfrm>
              <a:off x="5354524" y="3983984"/>
              <a:ext cx="2628000" cy="1937288"/>
            </a:xfrm>
            <a:prstGeom prst="roundRect">
              <a:avLst>
                <a:gd name="adj" fmla="val 5927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700B87-716B-4341-A496-B0C59E849559}"/>
                </a:ext>
              </a:extLst>
            </p:cNvPr>
            <p:cNvSpPr txBox="1"/>
            <p:nvPr/>
          </p:nvSpPr>
          <p:spPr>
            <a:xfrm>
              <a:off x="5361167" y="4076929"/>
              <a:ext cx="267705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13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개의 커뮤니티 리뷰 게시판 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리뷰 데이터 수집</a:t>
              </a:r>
              <a:endPara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(*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문장이 아닌 토픽으로 분할</a:t>
              </a:r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요구품질 중요도는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파이썬 회귀 분석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사용하여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고객 만족 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가중치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도출 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DE91C-E467-480A-B54A-AE20EC7ADDE2}"/>
              </a:ext>
            </a:extLst>
          </p:cNvPr>
          <p:cNvSpPr/>
          <p:nvPr/>
        </p:nvSpPr>
        <p:spPr>
          <a:xfrm>
            <a:off x="666290" y="3292133"/>
            <a:ext cx="756000" cy="1476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F457-1C20-426C-89CD-7B352D3D806F}"/>
              </a:ext>
            </a:extLst>
          </p:cNvPr>
          <p:cNvSpPr txBox="1"/>
          <p:nvPr/>
        </p:nvSpPr>
        <p:spPr>
          <a:xfrm>
            <a:off x="5098473" y="999483"/>
            <a:ext cx="176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고객요구 파악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14B6A0-4361-40E0-B2B7-015ECF784491}"/>
              </a:ext>
            </a:extLst>
          </p:cNvPr>
          <p:cNvSpPr txBox="1"/>
          <p:nvPr/>
        </p:nvSpPr>
        <p:spPr>
          <a:xfrm>
            <a:off x="5098473" y="3748933"/>
            <a:ext cx="15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기술특성 추출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5006A6-86EE-4E88-90E3-1C1C572A7F1A}"/>
              </a:ext>
            </a:extLst>
          </p:cNvPr>
          <p:cNvCxnSpPr/>
          <p:nvPr/>
        </p:nvCxnSpPr>
        <p:spPr>
          <a:xfrm>
            <a:off x="7915563" y="2446214"/>
            <a:ext cx="9051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13E0A6-A1BB-4752-94C4-AB65D0299A4C}"/>
              </a:ext>
            </a:extLst>
          </p:cNvPr>
          <p:cNvGrpSpPr/>
          <p:nvPr/>
        </p:nvGrpSpPr>
        <p:grpSpPr>
          <a:xfrm>
            <a:off x="5126013" y="4213548"/>
            <a:ext cx="2677059" cy="1937288"/>
            <a:chOff x="5333004" y="1841602"/>
            <a:chExt cx="2677059" cy="1937288"/>
          </a:xfrm>
          <a:solidFill>
            <a:schemeClr val="bg1">
              <a:lumMod val="85000"/>
            </a:schemeClr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2E61192-25BA-4A40-8339-BDA53D2CC4B3}"/>
                </a:ext>
              </a:extLst>
            </p:cNvPr>
            <p:cNvSpPr/>
            <p:nvPr/>
          </p:nvSpPr>
          <p:spPr>
            <a:xfrm>
              <a:off x="5354524" y="1841602"/>
              <a:ext cx="2628000" cy="1937288"/>
            </a:xfrm>
            <a:prstGeom prst="roundRect">
              <a:avLst>
                <a:gd name="adj" fmla="val 5927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103FD-EF7E-4404-A83A-C4ACBBB579A7}"/>
                </a:ext>
              </a:extLst>
            </p:cNvPr>
            <p:cNvSpPr txBox="1"/>
            <p:nvPr/>
          </p:nvSpPr>
          <p:spPr>
            <a:xfrm>
              <a:off x="5333004" y="2271637"/>
              <a:ext cx="26770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내부 전문가들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의한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기술특성을 추출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*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고객요구품질 참조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FAAA0D-C63D-46BE-B4D3-34523A340B06}"/>
              </a:ext>
            </a:extLst>
          </p:cNvPr>
          <p:cNvGrpSpPr/>
          <p:nvPr/>
        </p:nvGrpSpPr>
        <p:grpSpPr>
          <a:xfrm>
            <a:off x="9038235" y="4196695"/>
            <a:ext cx="2677059" cy="1937288"/>
            <a:chOff x="5354524" y="3983984"/>
            <a:chExt cx="2677059" cy="1937288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2F1B315-6DFD-4125-A87A-5104B32B2239}"/>
                </a:ext>
              </a:extLst>
            </p:cNvPr>
            <p:cNvSpPr/>
            <p:nvPr/>
          </p:nvSpPr>
          <p:spPr>
            <a:xfrm>
              <a:off x="5354524" y="3983984"/>
              <a:ext cx="2628000" cy="1937288"/>
            </a:xfrm>
            <a:prstGeom prst="roundRect">
              <a:avLst>
                <a:gd name="adj" fmla="val 5927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FCF1C0-5272-402B-9BBD-7A2521F25CAB}"/>
                </a:ext>
              </a:extLst>
            </p:cNvPr>
            <p:cNvSpPr txBox="1"/>
            <p:nvPr/>
          </p:nvSpPr>
          <p:spPr>
            <a:xfrm>
              <a:off x="5354524" y="4167798"/>
              <a:ext cx="26770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선정된 주요 토픽들을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관련 특허식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으로 작성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주요 특허에서 </a:t>
              </a:r>
              <a:r>
                <a:rPr lang="en-US" altLang="ko-KR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발명효과</a:t>
              </a:r>
              <a:r>
                <a:rPr lang="en-US" altLang="ko-KR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’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참고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토픽들의 기술적 특성 추출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8AFC0A-5827-4D08-966F-73ADF4004C63}"/>
              </a:ext>
            </a:extLst>
          </p:cNvPr>
          <p:cNvCxnSpPr/>
          <p:nvPr/>
        </p:nvCxnSpPr>
        <p:spPr>
          <a:xfrm>
            <a:off x="7940093" y="5115780"/>
            <a:ext cx="9051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B95B1C-D2E2-479D-BC04-8A3E3E353F6D}"/>
              </a:ext>
            </a:extLst>
          </p:cNvPr>
          <p:cNvSpPr/>
          <p:nvPr/>
        </p:nvSpPr>
        <p:spPr>
          <a:xfrm>
            <a:off x="1452523" y="3278279"/>
            <a:ext cx="468000" cy="1494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21E721-215C-4D2C-9DF0-96CA519BDB6B}"/>
              </a:ext>
            </a:extLst>
          </p:cNvPr>
          <p:cNvSpPr/>
          <p:nvPr/>
        </p:nvSpPr>
        <p:spPr>
          <a:xfrm>
            <a:off x="1936188" y="2795960"/>
            <a:ext cx="2088000" cy="432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39" grpId="0"/>
      <p:bldP spid="47" grpId="0" animBg="1"/>
      <p:bldP spid="47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35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와의 차별적 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684762" y="2318327"/>
            <a:ext cx="3323820" cy="2937164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DBAA54-0A92-447F-B98B-133088F5CFA5}"/>
              </a:ext>
            </a:extLst>
          </p:cNvPr>
          <p:cNvGrpSpPr/>
          <p:nvPr/>
        </p:nvGrpSpPr>
        <p:grpSpPr>
          <a:xfrm>
            <a:off x="5098473" y="1543982"/>
            <a:ext cx="2677059" cy="1937288"/>
            <a:chOff x="5329994" y="1841602"/>
            <a:chExt cx="2677059" cy="1937288"/>
          </a:xfrm>
          <a:solidFill>
            <a:schemeClr val="bg1">
              <a:lumMod val="85000"/>
            </a:schemeClr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5DCAB10-85C8-4DCC-ACB2-3EAC9374BCE7}"/>
                </a:ext>
              </a:extLst>
            </p:cNvPr>
            <p:cNvSpPr/>
            <p:nvPr/>
          </p:nvSpPr>
          <p:spPr>
            <a:xfrm>
              <a:off x="5354524" y="1841602"/>
              <a:ext cx="2628000" cy="1937288"/>
            </a:xfrm>
            <a:prstGeom prst="roundRect">
              <a:avLst>
                <a:gd name="adj" fmla="val 5927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9C7E76-1FC8-45F6-9AC9-50C70FD814FD}"/>
                </a:ext>
              </a:extLst>
            </p:cNvPr>
            <p:cNvSpPr txBox="1"/>
            <p:nvPr/>
          </p:nvSpPr>
          <p:spPr>
            <a:xfrm>
              <a:off x="5329994" y="2020367"/>
              <a:ext cx="26770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기술특성 전문가들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 모여서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고객의 요구사항과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기술 특성간 관계 정도 판정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상호관계 평가는 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관련 부서 </a:t>
              </a:r>
              <a:endPara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전문가들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의 합의로 결정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2FE58C-5A9A-4E05-B9DE-3A8A5D712383}"/>
              </a:ext>
            </a:extLst>
          </p:cNvPr>
          <p:cNvGrpSpPr/>
          <p:nvPr/>
        </p:nvGrpSpPr>
        <p:grpSpPr>
          <a:xfrm>
            <a:off x="9013705" y="1527129"/>
            <a:ext cx="2677059" cy="1937288"/>
            <a:chOff x="5354524" y="3983984"/>
            <a:chExt cx="2677059" cy="193728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3649BE0-C6E4-4991-9AAD-9DA3EC3887B6}"/>
                </a:ext>
              </a:extLst>
            </p:cNvPr>
            <p:cNvSpPr/>
            <p:nvPr/>
          </p:nvSpPr>
          <p:spPr>
            <a:xfrm>
              <a:off x="5354524" y="3983984"/>
              <a:ext cx="2628000" cy="1937288"/>
            </a:xfrm>
            <a:prstGeom prst="roundRect">
              <a:avLst>
                <a:gd name="adj" fmla="val 5927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700B87-716B-4341-A496-B0C59E849559}"/>
                </a:ext>
              </a:extLst>
            </p:cNvPr>
            <p:cNvSpPr txBox="1"/>
            <p:nvPr/>
          </p:nvSpPr>
          <p:spPr>
            <a:xfrm>
              <a:off x="5354524" y="4437093"/>
              <a:ext cx="26770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토픽 별 주요 특허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통한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상호 연관성 파악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*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특허의 발명효과 참조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DE91C-E467-480A-B54A-AE20EC7ADDE2}"/>
              </a:ext>
            </a:extLst>
          </p:cNvPr>
          <p:cNvSpPr/>
          <p:nvPr/>
        </p:nvSpPr>
        <p:spPr>
          <a:xfrm>
            <a:off x="1941478" y="3272001"/>
            <a:ext cx="2088000" cy="1512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8F457-1C20-426C-89CD-7B352D3D806F}"/>
              </a:ext>
            </a:extLst>
          </p:cNvPr>
          <p:cNvSpPr txBox="1"/>
          <p:nvPr/>
        </p:nvSpPr>
        <p:spPr>
          <a:xfrm>
            <a:off x="5098473" y="999483"/>
            <a:ext cx="176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품질표</a:t>
            </a:r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작성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14B6A0-4361-40E0-B2B7-015ECF784491}"/>
              </a:ext>
            </a:extLst>
          </p:cNvPr>
          <p:cNvSpPr txBox="1"/>
          <p:nvPr/>
        </p:nvSpPr>
        <p:spPr>
          <a:xfrm>
            <a:off x="5098473" y="3748933"/>
            <a:ext cx="15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목표치 설정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5006A6-86EE-4E88-90E3-1C1C572A7F1A}"/>
              </a:ext>
            </a:extLst>
          </p:cNvPr>
          <p:cNvCxnSpPr/>
          <p:nvPr/>
        </p:nvCxnSpPr>
        <p:spPr>
          <a:xfrm>
            <a:off x="7915563" y="2446214"/>
            <a:ext cx="9051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13E0A6-A1BB-4752-94C4-AB65D0299A4C}"/>
              </a:ext>
            </a:extLst>
          </p:cNvPr>
          <p:cNvGrpSpPr/>
          <p:nvPr/>
        </p:nvGrpSpPr>
        <p:grpSpPr>
          <a:xfrm>
            <a:off x="5123003" y="4213548"/>
            <a:ext cx="2677059" cy="1937288"/>
            <a:chOff x="5329994" y="1841602"/>
            <a:chExt cx="2677059" cy="1937288"/>
          </a:xfrm>
          <a:solidFill>
            <a:schemeClr val="bg1">
              <a:lumMod val="85000"/>
            </a:schemeClr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2E61192-25BA-4A40-8339-BDA53D2CC4B3}"/>
                </a:ext>
              </a:extLst>
            </p:cNvPr>
            <p:cNvSpPr/>
            <p:nvPr/>
          </p:nvSpPr>
          <p:spPr>
            <a:xfrm>
              <a:off x="5354524" y="1841602"/>
              <a:ext cx="2628000" cy="1937288"/>
            </a:xfrm>
            <a:prstGeom prst="roundRect">
              <a:avLst>
                <a:gd name="adj" fmla="val 5927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103FD-EF7E-4404-A83A-C4ACBBB579A7}"/>
                </a:ext>
              </a:extLst>
            </p:cNvPr>
            <p:cNvSpPr txBox="1"/>
            <p:nvPr/>
          </p:nvSpPr>
          <p:spPr>
            <a:xfrm>
              <a:off x="5329994" y="2163132"/>
              <a:ext cx="26770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기술 특성들의 우선순위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면밀히 분석하여 목표치 설정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목표치가 결정된 기술 특성은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설계팀으로 개발 의뢰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FAAA0D-C63D-46BE-B4D3-34523A340B06}"/>
              </a:ext>
            </a:extLst>
          </p:cNvPr>
          <p:cNvGrpSpPr/>
          <p:nvPr/>
        </p:nvGrpSpPr>
        <p:grpSpPr>
          <a:xfrm>
            <a:off x="9038235" y="4196695"/>
            <a:ext cx="2677059" cy="1937288"/>
            <a:chOff x="5354524" y="3983984"/>
            <a:chExt cx="2677059" cy="1937288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2F1B315-6DFD-4125-A87A-5104B32B2239}"/>
                </a:ext>
              </a:extLst>
            </p:cNvPr>
            <p:cNvSpPr/>
            <p:nvPr/>
          </p:nvSpPr>
          <p:spPr>
            <a:xfrm>
              <a:off x="5354524" y="3983984"/>
              <a:ext cx="2628000" cy="1937288"/>
            </a:xfrm>
            <a:prstGeom prst="roundRect">
              <a:avLst>
                <a:gd name="adj" fmla="val 5927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FCF1C0-5272-402B-9BBD-7A2521F25CAB}"/>
                </a:ext>
              </a:extLst>
            </p:cNvPr>
            <p:cNvSpPr txBox="1"/>
            <p:nvPr/>
          </p:nvSpPr>
          <p:spPr>
            <a:xfrm>
              <a:off x="5354524" y="4430872"/>
              <a:ext cx="26770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헤도닉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가격 분석 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실행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X</a:t>
              </a:r>
              <a:r>
                <a:rPr lang="ko-KR" altLang="en-US" sz="16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요인 변화에 따른 가격 예측</a:t>
              </a:r>
              <a:endPara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QFD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와 연계하여 목표치 도출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8AFC0A-5827-4D08-966F-73ADF4004C63}"/>
              </a:ext>
            </a:extLst>
          </p:cNvPr>
          <p:cNvCxnSpPr/>
          <p:nvPr/>
        </p:nvCxnSpPr>
        <p:spPr>
          <a:xfrm>
            <a:off x="7940093" y="5115780"/>
            <a:ext cx="9051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21E721-215C-4D2C-9DF0-96CA519BDB6B}"/>
              </a:ext>
            </a:extLst>
          </p:cNvPr>
          <p:cNvSpPr/>
          <p:nvPr/>
        </p:nvSpPr>
        <p:spPr>
          <a:xfrm>
            <a:off x="1941478" y="4840528"/>
            <a:ext cx="2088000" cy="468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3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B82FF-990B-4E27-9C40-10F3AFD0A284}"/>
              </a:ext>
            </a:extLst>
          </p:cNvPr>
          <p:cNvSpPr txBox="1"/>
          <p:nvPr/>
        </p:nvSpPr>
        <p:spPr>
          <a:xfrm>
            <a:off x="314036" y="2665557"/>
            <a:ext cx="443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STEP2. </a:t>
            </a:r>
            <a:r>
              <a:rPr lang="ko-KR" altLang="en-US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연구방법 및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FACF7-4776-409C-83D4-5039ABB0C00E}"/>
              </a:ext>
            </a:extLst>
          </p:cNvPr>
          <p:cNvSpPr txBox="1"/>
          <p:nvPr/>
        </p:nvSpPr>
        <p:spPr>
          <a:xfrm>
            <a:off x="314036" y="3500008"/>
            <a:ext cx="681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  </a:t>
            </a:r>
            <a:r>
              <a:rPr lang="en-US" altLang="ko-KR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|  </a:t>
            </a:r>
            <a:r>
              <a:rPr lang="ko-KR" altLang="en-US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기술특성추출  </a:t>
            </a:r>
            <a:r>
              <a:rPr lang="en-US" altLang="ko-KR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|  </a:t>
            </a:r>
            <a:r>
              <a:rPr lang="ko-KR" altLang="en-US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품질표작성</a:t>
            </a:r>
          </a:p>
        </p:txBody>
      </p:sp>
    </p:spTree>
    <p:extLst>
      <p:ext uri="{BB962C8B-B14F-4D97-AF65-F5344CB8AC3E}">
        <p14:creationId xmlns:p14="http://schemas.microsoft.com/office/powerpoint/2010/main" val="294000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9018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B66F2-2583-45F8-846A-BDF5CC50735B}"/>
              </a:ext>
            </a:extLst>
          </p:cNvPr>
          <p:cNvSpPr txBox="1"/>
          <p:nvPr/>
        </p:nvSpPr>
        <p:spPr>
          <a:xfrm>
            <a:off x="1911263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리뷰 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A5BE1-C122-48FC-BE22-1317571E784E}"/>
              </a:ext>
            </a:extLst>
          </p:cNvPr>
          <p:cNvSpPr txBox="1"/>
          <p:nvPr/>
        </p:nvSpPr>
        <p:spPr>
          <a:xfrm>
            <a:off x="396587" y="1929623"/>
            <a:ext cx="142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DECA7-6383-4AD1-A6EF-F17A57DA9C9D}"/>
              </a:ext>
            </a:extLst>
          </p:cNvPr>
          <p:cNvSpPr txBox="1"/>
          <p:nvPr/>
        </p:nvSpPr>
        <p:spPr>
          <a:xfrm>
            <a:off x="396587" y="2506864"/>
            <a:ext cx="7943849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국내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쿠팡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11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삼성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하이마트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 카페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블로그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 쇼핑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미니기기 코리아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유튜브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해외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아마존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GSMARENA,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BESTBuy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AT&amp;T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 출시일 기준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이후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데이터로 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509AD2-F7E4-48FD-946C-9669D4F58735}"/>
              </a:ext>
            </a:extLst>
          </p:cNvPr>
          <p:cNvSpPr txBox="1"/>
          <p:nvPr/>
        </p:nvSpPr>
        <p:spPr>
          <a:xfrm>
            <a:off x="406200" y="4224312"/>
            <a:ext cx="142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endParaRPr lang="ko-KR" altLang="en-US" dirty="0">
              <a:solidFill>
                <a:srgbClr val="4B158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59E9EF-FB72-4F0A-A4A1-6D410F294B66}"/>
              </a:ext>
            </a:extLst>
          </p:cNvPr>
          <p:cNvSpPr txBox="1"/>
          <p:nvPr/>
        </p:nvSpPr>
        <p:spPr>
          <a:xfrm>
            <a:off x="396587" y="4801553"/>
            <a:ext cx="7943849" cy="78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네이버 블로그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카페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크롤링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그 외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직접 읽고 엑셀에 기록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D5C2035C-5086-4F3C-8EEC-5108D0196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77886"/>
              </p:ext>
            </p:extLst>
          </p:nvPr>
        </p:nvGraphicFramePr>
        <p:xfrm>
          <a:off x="1941478" y="2298955"/>
          <a:ext cx="6398958" cy="215297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2986">
                  <a:extLst>
                    <a:ext uri="{9D8B030D-6E8A-4147-A177-3AD203B41FA5}">
                      <a16:colId xmlns:a16="http://schemas.microsoft.com/office/drawing/2014/main" val="2614126812"/>
                    </a:ext>
                  </a:extLst>
                </a:gridCol>
                <a:gridCol w="2132986">
                  <a:extLst>
                    <a:ext uri="{9D8B030D-6E8A-4147-A177-3AD203B41FA5}">
                      <a16:colId xmlns:a16="http://schemas.microsoft.com/office/drawing/2014/main" val="3683734058"/>
                    </a:ext>
                  </a:extLst>
                </a:gridCol>
                <a:gridCol w="2132986">
                  <a:extLst>
                    <a:ext uri="{9D8B030D-6E8A-4147-A177-3AD203B41FA5}">
                      <a16:colId xmlns:a16="http://schemas.microsoft.com/office/drawing/2014/main" val="862847266"/>
                    </a:ext>
                  </a:extLst>
                </a:gridCol>
              </a:tblGrid>
              <a:tr h="65792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차 분석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차 분석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4402507"/>
                  </a:ext>
                </a:extLst>
              </a:tr>
              <a:tr h="747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Galaxy Z Fold 2</a:t>
                      </a:r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약 </a:t>
                      </a:r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2500</a:t>
                      </a:r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약 </a:t>
                      </a:r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3600</a:t>
                      </a:r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41041010"/>
                  </a:ext>
                </a:extLst>
              </a:tr>
              <a:tr h="747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Galaxy Z Flip</a:t>
                      </a:r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약 </a:t>
                      </a:r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2000</a:t>
                      </a:r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약 </a:t>
                      </a:r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2500</a:t>
                      </a:r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632957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4337499-58C0-49E2-8146-84E2FF8DE836}"/>
              </a:ext>
            </a:extLst>
          </p:cNvPr>
          <p:cNvSpPr txBox="1"/>
          <p:nvPr/>
        </p:nvSpPr>
        <p:spPr>
          <a:xfrm>
            <a:off x="1246909" y="4943269"/>
            <a:ext cx="808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더 높은 정확성을 위해 </a:t>
            </a:r>
            <a:r>
              <a:rPr lang="ko-KR" altLang="en-US" sz="1800" u="sng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문장 세분화 및 불필요 문장 요소 제거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등으로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보완 작업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22053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1" grpId="0"/>
      <p:bldP spid="33" grpId="0" animBg="1"/>
      <p:bldP spid="34" grpId="0"/>
      <p:bldP spid="9" grpId="0"/>
      <p:bldP spid="9" grpId="1"/>
      <p:bldP spid="12" grpId="0"/>
      <p:bldP spid="12" grpId="1"/>
      <p:bldP spid="49" grpId="0"/>
      <p:bldP spid="49" grpId="1"/>
      <p:bldP spid="50" grpId="0"/>
      <p:bldP spid="50" grpId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9018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3CA16C-6CB2-4FCB-B125-D13275319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21" y="1493707"/>
            <a:ext cx="4989669" cy="4851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46FC7F-BCAA-47B7-BB37-781625C41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5" y="1493707"/>
            <a:ext cx="4989669" cy="48517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4E9046-2C86-4036-B2EB-50B474245EAE}"/>
              </a:ext>
            </a:extLst>
          </p:cNvPr>
          <p:cNvSpPr txBox="1"/>
          <p:nvPr/>
        </p:nvSpPr>
        <p:spPr>
          <a:xfrm>
            <a:off x="2329442" y="6379516"/>
            <a:ext cx="185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880714-0EEA-479E-8D64-DC07C3402510}"/>
              </a:ext>
            </a:extLst>
          </p:cNvPr>
          <p:cNvSpPr txBox="1"/>
          <p:nvPr/>
        </p:nvSpPr>
        <p:spPr>
          <a:xfrm>
            <a:off x="7919074" y="6379516"/>
            <a:ext cx="185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폴드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5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9018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D5366-3F2C-4307-BBE4-AAAE69073CD6}"/>
              </a:ext>
            </a:extLst>
          </p:cNvPr>
          <p:cNvSpPr txBox="1"/>
          <p:nvPr/>
        </p:nvSpPr>
        <p:spPr>
          <a:xfrm>
            <a:off x="310551" y="1582016"/>
            <a:ext cx="20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B158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 고객 요구사항</a:t>
            </a: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3FC41E3C-BD83-4D4E-B456-35D5C8B0D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24286"/>
              </p:ext>
            </p:extLst>
          </p:nvPr>
        </p:nvGraphicFramePr>
        <p:xfrm>
          <a:off x="2384873" y="2366593"/>
          <a:ext cx="3214254" cy="3291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07127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607127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2870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2870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</a:tbl>
          </a:graphicData>
        </a:graphic>
      </p:graphicFrame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9D1E2B96-22FA-4CB1-9D70-EC262BB55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71879"/>
              </p:ext>
            </p:extLst>
          </p:nvPr>
        </p:nvGraphicFramePr>
        <p:xfrm>
          <a:off x="5913727" y="2366593"/>
          <a:ext cx="3214254" cy="402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07127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607127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2870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2870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954644"/>
                  </a:ext>
                </a:extLst>
              </a:tr>
              <a:tr h="287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스피커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모노</a:t>
                      </a:r>
                      <a:endParaRPr lang="ko-KR" altLang="en-US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96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CABA665-5237-4BF1-85E4-C57150F87E8C}"/>
              </a:ext>
            </a:extLst>
          </p:cNvPr>
          <p:cNvSpPr txBox="1"/>
          <p:nvPr/>
        </p:nvSpPr>
        <p:spPr>
          <a:xfrm>
            <a:off x="6592873" y="1869727"/>
            <a:ext cx="185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FA71F-947A-424E-BD16-A144F6743AFA}"/>
              </a:ext>
            </a:extLst>
          </p:cNvPr>
          <p:cNvSpPr txBox="1"/>
          <p:nvPr/>
        </p:nvSpPr>
        <p:spPr>
          <a:xfrm>
            <a:off x="3064019" y="1869727"/>
            <a:ext cx="185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폴드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DFF07C-A06A-4A81-A623-EB0DA6328937}"/>
              </a:ext>
            </a:extLst>
          </p:cNvPr>
          <p:cNvSpPr/>
          <p:nvPr/>
        </p:nvSpPr>
        <p:spPr>
          <a:xfrm>
            <a:off x="5913727" y="5658433"/>
            <a:ext cx="3214254" cy="73152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3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7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297729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57594"/>
            <a:ext cx="288000" cy="936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8717FC-AD0C-4565-9D2A-53C0ABCC7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81" y="1841480"/>
            <a:ext cx="6662920" cy="8137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E2D0CC-D38F-4D20-979D-6BEF20B8AA5A}"/>
              </a:ext>
            </a:extLst>
          </p:cNvPr>
          <p:cNvSpPr/>
          <p:nvPr/>
        </p:nvSpPr>
        <p:spPr>
          <a:xfrm>
            <a:off x="1817512" y="1859388"/>
            <a:ext cx="598310" cy="601590"/>
          </a:xfrm>
          <a:prstGeom prst="ellipse">
            <a:avLst/>
          </a:prstGeom>
          <a:noFill/>
          <a:ln w="38100">
            <a:solidFill>
              <a:srgbClr val="4B1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9A3244-3AEF-43C2-B822-ADBC37621390}"/>
              </a:ext>
            </a:extLst>
          </p:cNvPr>
          <p:cNvSpPr/>
          <p:nvPr/>
        </p:nvSpPr>
        <p:spPr>
          <a:xfrm>
            <a:off x="6476528" y="1846150"/>
            <a:ext cx="691916" cy="693850"/>
          </a:xfrm>
          <a:prstGeom prst="ellipse">
            <a:avLst/>
          </a:prstGeom>
          <a:noFill/>
          <a:ln w="38100">
            <a:solidFill>
              <a:srgbClr val="4B1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B4BF9B-A1BC-4721-916F-32BF28DAD15B}"/>
              </a:ext>
            </a:extLst>
          </p:cNvPr>
          <p:cNvSpPr txBox="1"/>
          <p:nvPr/>
        </p:nvSpPr>
        <p:spPr>
          <a:xfrm>
            <a:off x="876449" y="2655272"/>
            <a:ext cx="248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중 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긍정적인 표현</a:t>
            </a:r>
            <a:r>
              <a:rPr lang="ko-KR" altLang="en-US" sz="1600" dirty="0">
                <a:solidFill>
                  <a:srgbClr val="BD805B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585EDA-DE1F-47F9-BAFC-C337CEC05BA2}"/>
              </a:ext>
            </a:extLst>
          </p:cNvPr>
          <p:cNvSpPr txBox="1"/>
          <p:nvPr/>
        </p:nvSpPr>
        <p:spPr>
          <a:xfrm>
            <a:off x="5186554" y="2655272"/>
            <a:ext cx="3144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요구속성들의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긍정적인 리뷰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A93B-F005-47C1-9895-1B6667BC725D}"/>
              </a:ext>
            </a:extLst>
          </p:cNvPr>
          <p:cNvSpPr txBox="1"/>
          <p:nvPr/>
        </p:nvSpPr>
        <p:spPr>
          <a:xfrm>
            <a:off x="2111022" y="3384880"/>
            <a:ext cx="594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요구속성이 고객의 만족도에 얼마나 영향을 미치는지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알아봄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FB114-98C7-4327-A307-A809681AC1BE}"/>
              </a:ext>
            </a:extLst>
          </p:cNvPr>
          <p:cNvSpPr/>
          <p:nvPr/>
        </p:nvSpPr>
        <p:spPr>
          <a:xfrm>
            <a:off x="3491938" y="3493013"/>
            <a:ext cx="1275644" cy="169334"/>
          </a:xfrm>
          <a:prstGeom prst="rect">
            <a:avLst/>
          </a:prstGeom>
          <a:solidFill>
            <a:srgbClr val="4B15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31C39-43DB-49CF-94D0-8FB1163B0016}"/>
              </a:ext>
            </a:extLst>
          </p:cNvPr>
          <p:cNvSpPr txBox="1"/>
          <p:nvPr/>
        </p:nvSpPr>
        <p:spPr>
          <a:xfrm>
            <a:off x="4202182" y="3862345"/>
            <a:ext cx="323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고객이 남긴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긍정적인 표현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리뷰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3D259F-B9F0-4F86-9726-5F12E048B951}"/>
              </a:ext>
            </a:extLst>
          </p:cNvPr>
          <p:cNvSpPr/>
          <p:nvPr/>
        </p:nvSpPr>
        <p:spPr>
          <a:xfrm>
            <a:off x="5467723" y="3962344"/>
            <a:ext cx="1275644" cy="169334"/>
          </a:xfrm>
          <a:prstGeom prst="rect">
            <a:avLst/>
          </a:prstGeom>
          <a:solidFill>
            <a:srgbClr val="4B15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DE8DAA-2D5B-44D9-9088-15C582FADCDB}"/>
              </a:ext>
            </a:extLst>
          </p:cNvPr>
          <p:cNvSpPr/>
          <p:nvPr/>
        </p:nvSpPr>
        <p:spPr>
          <a:xfrm>
            <a:off x="2320994" y="4741333"/>
            <a:ext cx="1688603" cy="158479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요구사항 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속성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46E1D13-6A81-4CDB-95AF-01C6D6D13F33}"/>
              </a:ext>
            </a:extLst>
          </p:cNvPr>
          <p:cNvSpPr/>
          <p:nvPr/>
        </p:nvSpPr>
        <p:spPr>
          <a:xfrm>
            <a:off x="5098791" y="4729618"/>
            <a:ext cx="1688603" cy="158479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긍정형용사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279644E3-A9E3-4834-A3FE-FDF31C6685EE}"/>
              </a:ext>
            </a:extLst>
          </p:cNvPr>
          <p:cNvSpPr/>
          <p:nvPr/>
        </p:nvSpPr>
        <p:spPr>
          <a:xfrm>
            <a:off x="4316594" y="5273046"/>
            <a:ext cx="475200" cy="497941"/>
          </a:xfrm>
          <a:prstGeom prst="mathPlus">
            <a:avLst>
              <a:gd name="adj1" fmla="val 16298"/>
            </a:avLst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9A9C55-BB84-49CF-BC65-1105860FE638}"/>
              </a:ext>
            </a:extLst>
          </p:cNvPr>
          <p:cNvCxnSpPr>
            <a:cxnSpLocks/>
          </p:cNvCxnSpPr>
          <p:nvPr/>
        </p:nvCxnSpPr>
        <p:spPr>
          <a:xfrm>
            <a:off x="2754489" y="3807618"/>
            <a:ext cx="124178" cy="7982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02709B-ABF1-48F3-BCFC-89C270048DA9}"/>
              </a:ext>
            </a:extLst>
          </p:cNvPr>
          <p:cNvCxnSpPr>
            <a:cxnSpLocks/>
          </p:cNvCxnSpPr>
          <p:nvPr/>
        </p:nvCxnSpPr>
        <p:spPr>
          <a:xfrm>
            <a:off x="4268110" y="3805896"/>
            <a:ext cx="1254689" cy="88985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C652106-7137-414D-93AD-F08F92C5B26A}"/>
              </a:ext>
            </a:extLst>
          </p:cNvPr>
          <p:cNvCxnSpPr>
            <a:cxnSpLocks/>
          </p:cNvCxnSpPr>
          <p:nvPr/>
        </p:nvCxnSpPr>
        <p:spPr>
          <a:xfrm flipH="1">
            <a:off x="5610577" y="4269862"/>
            <a:ext cx="209830" cy="37939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같음 기호 45">
            <a:extLst>
              <a:ext uri="{FF2B5EF4-FFF2-40B4-BE49-F238E27FC236}">
                <a16:creationId xmlns:a16="http://schemas.microsoft.com/office/drawing/2014/main" id="{1FEB02C6-7BB2-42A3-9F5D-B43FB65D0343}"/>
              </a:ext>
            </a:extLst>
          </p:cNvPr>
          <p:cNvSpPr/>
          <p:nvPr/>
        </p:nvSpPr>
        <p:spPr>
          <a:xfrm>
            <a:off x="7281071" y="5353446"/>
            <a:ext cx="432000" cy="369332"/>
          </a:xfrm>
          <a:prstGeom prst="mathEqual">
            <a:avLst>
              <a:gd name="adj1" fmla="val 20464"/>
              <a:gd name="adj2" fmla="val 11760"/>
            </a:avLst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661B5F-E665-4B77-B247-075CFAA86D88}"/>
              </a:ext>
            </a:extLst>
          </p:cNvPr>
          <p:cNvSpPr txBox="1"/>
          <p:nvPr/>
        </p:nvSpPr>
        <p:spPr>
          <a:xfrm>
            <a:off x="8206748" y="5340634"/>
            <a:ext cx="314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동시 발생 빈도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사용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69E457-2A3D-43E3-93E2-FFCD532CD8B8}"/>
              </a:ext>
            </a:extLst>
          </p:cNvPr>
          <p:cNvSpPr txBox="1"/>
          <p:nvPr/>
        </p:nvSpPr>
        <p:spPr>
          <a:xfrm>
            <a:off x="1056518" y="1601921"/>
            <a:ext cx="718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French Script MT" panose="03020402040607040605" pitchFamily="66" charset="0"/>
              </a:rPr>
              <a:t>ln</a:t>
            </a:r>
            <a:endParaRPr lang="ko-KR" altLang="en-US" sz="6000" b="1" dirty="0">
              <a:solidFill>
                <a:schemeClr val="accent4"/>
              </a:solidFill>
              <a:latin typeface="French Script MT" panose="03020402040607040605" pitchFamily="66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1981ED-FA21-4262-B372-199608F9DED7}"/>
              </a:ext>
            </a:extLst>
          </p:cNvPr>
          <p:cNvSpPr/>
          <p:nvPr/>
        </p:nvSpPr>
        <p:spPr>
          <a:xfrm>
            <a:off x="7232023" y="3879758"/>
            <a:ext cx="4606612" cy="334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좋다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편하다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예쁘다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괜찮다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고급스럽다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만족스럽다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5222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24" grpId="0" animBg="1"/>
      <p:bldP spid="25" grpId="0"/>
      <p:bldP spid="28" grpId="0"/>
      <p:bldP spid="7" grpId="0"/>
      <p:bldP spid="9" grpId="0" animBg="1"/>
      <p:bldP spid="10" grpId="0"/>
      <p:bldP spid="37" grpId="0" animBg="1"/>
      <p:bldP spid="11" grpId="0" animBg="1"/>
      <p:bldP spid="38" grpId="0" animBg="1"/>
      <p:bldP spid="12" grpId="0" animBg="1"/>
      <p:bldP spid="46" grpId="0" animBg="1"/>
      <p:bldP spid="47" grpId="0"/>
      <p:bldP spid="52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297729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57594"/>
            <a:ext cx="288000" cy="936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8717FC-AD0C-4565-9D2A-53C0ABCC7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78" y="2918715"/>
            <a:ext cx="6662920" cy="8137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E2D0CC-D38F-4D20-979D-6BEF20B8AA5A}"/>
              </a:ext>
            </a:extLst>
          </p:cNvPr>
          <p:cNvSpPr/>
          <p:nvPr/>
        </p:nvSpPr>
        <p:spPr>
          <a:xfrm>
            <a:off x="5012109" y="2936623"/>
            <a:ext cx="598310" cy="601590"/>
          </a:xfrm>
          <a:prstGeom prst="ellipse">
            <a:avLst/>
          </a:prstGeom>
          <a:noFill/>
          <a:ln w="38100">
            <a:solidFill>
              <a:srgbClr val="4B1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9A3244-3AEF-43C2-B822-ADBC37621390}"/>
              </a:ext>
            </a:extLst>
          </p:cNvPr>
          <p:cNvSpPr/>
          <p:nvPr/>
        </p:nvSpPr>
        <p:spPr>
          <a:xfrm>
            <a:off x="9671125" y="2923385"/>
            <a:ext cx="691916" cy="693850"/>
          </a:xfrm>
          <a:prstGeom prst="ellipse">
            <a:avLst/>
          </a:prstGeom>
          <a:noFill/>
          <a:ln w="38100">
            <a:solidFill>
              <a:srgbClr val="4B1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B4BF9B-A1BC-4721-916F-32BF28DAD15B}"/>
              </a:ext>
            </a:extLst>
          </p:cNvPr>
          <p:cNvSpPr txBox="1"/>
          <p:nvPr/>
        </p:nvSpPr>
        <p:spPr>
          <a:xfrm>
            <a:off x="4267160" y="4178676"/>
            <a:ext cx="248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중 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긍정적인 표현</a:t>
            </a:r>
            <a:r>
              <a:rPr lang="ko-KR" altLang="en-US" sz="1600" dirty="0">
                <a:solidFill>
                  <a:srgbClr val="BD805B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585EDA-DE1F-47F9-BAFC-C337CEC05BA2}"/>
              </a:ext>
            </a:extLst>
          </p:cNvPr>
          <p:cNvSpPr txBox="1"/>
          <p:nvPr/>
        </p:nvSpPr>
        <p:spPr>
          <a:xfrm>
            <a:off x="8194337" y="4178676"/>
            <a:ext cx="3443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en-US" altLang="ko-KR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요구속성들의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긍정적인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69E457-2A3D-43E3-93E2-FFCD532CD8B8}"/>
              </a:ext>
            </a:extLst>
          </p:cNvPr>
          <p:cNvSpPr txBox="1"/>
          <p:nvPr/>
        </p:nvSpPr>
        <p:spPr>
          <a:xfrm>
            <a:off x="4251115" y="2679156"/>
            <a:ext cx="718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French Script MT" panose="03020402040607040605" pitchFamily="66" charset="0"/>
              </a:rPr>
              <a:t>ln</a:t>
            </a:r>
            <a:endParaRPr lang="ko-KR" altLang="en-US" sz="6000" b="1" dirty="0">
              <a:solidFill>
                <a:schemeClr val="accent4"/>
              </a:solidFill>
              <a:latin typeface="French Script MT" panose="03020402040607040605" pitchFamily="66" charset="0"/>
            </a:endParaRPr>
          </a:p>
        </p:txBody>
      </p: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5DED8739-4F82-4498-9C90-DC35D9FB1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37558"/>
              </p:ext>
            </p:extLst>
          </p:nvPr>
        </p:nvGraphicFramePr>
        <p:xfrm>
          <a:off x="640039" y="2847537"/>
          <a:ext cx="2642178" cy="3017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21089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321089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3352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352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49E18D-5CD5-4BFC-95B1-47FCDEC38744}"/>
              </a:ext>
            </a:extLst>
          </p:cNvPr>
          <p:cNvSpPr/>
          <p:nvPr/>
        </p:nvSpPr>
        <p:spPr>
          <a:xfrm>
            <a:off x="400975" y="1604219"/>
            <a:ext cx="1743302" cy="36933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예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갤럭시 </a:t>
            </a:r>
            <a:r>
              <a:rPr lang="ko-KR" altLang="en-US" sz="1600" dirty="0" err="1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폴드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77812-CA21-4852-95D1-584AFE864D76}"/>
              </a:ext>
            </a:extLst>
          </p:cNvPr>
          <p:cNvSpPr txBox="1"/>
          <p:nvPr/>
        </p:nvSpPr>
        <p:spPr>
          <a:xfrm>
            <a:off x="1129855" y="5973877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요구속성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2B2BBA-D4A4-46C2-9477-CEB0AB569847}"/>
              </a:ext>
            </a:extLst>
          </p:cNvPr>
          <p:cNvSpPr/>
          <p:nvPr/>
        </p:nvSpPr>
        <p:spPr>
          <a:xfrm>
            <a:off x="7242302" y="2925260"/>
            <a:ext cx="691916" cy="693850"/>
          </a:xfrm>
          <a:prstGeom prst="ellipse">
            <a:avLst/>
          </a:prstGeom>
          <a:noFill/>
          <a:ln w="38100">
            <a:solidFill>
              <a:srgbClr val="4B1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CBEA5B-BF61-4F10-B87D-76D82E01B4F0}"/>
              </a:ext>
            </a:extLst>
          </p:cNvPr>
          <p:cNvSpPr/>
          <p:nvPr/>
        </p:nvSpPr>
        <p:spPr>
          <a:xfrm>
            <a:off x="1961127" y="2847537"/>
            <a:ext cx="1321090" cy="30166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DB6C73D-67DC-4539-A86A-B96D75EFD7FF}"/>
              </a:ext>
            </a:extLst>
          </p:cNvPr>
          <p:cNvGrpSpPr/>
          <p:nvPr/>
        </p:nvGrpSpPr>
        <p:grpSpPr>
          <a:xfrm>
            <a:off x="7555345" y="3636547"/>
            <a:ext cx="2478753" cy="396000"/>
            <a:chOff x="7333672" y="3333040"/>
            <a:chExt cx="2478753" cy="39600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6D3D5A8-FB0D-4A94-9502-2529DEDE57FD}"/>
                </a:ext>
              </a:extLst>
            </p:cNvPr>
            <p:cNvCxnSpPr/>
            <p:nvPr/>
          </p:nvCxnSpPr>
          <p:spPr>
            <a:xfrm>
              <a:off x="7342908" y="3333040"/>
              <a:ext cx="0" cy="396000"/>
            </a:xfrm>
            <a:prstGeom prst="line">
              <a:avLst/>
            </a:prstGeom>
            <a:ln w="38100">
              <a:solidFill>
                <a:srgbClr val="4B1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29D4306-3F5B-40E3-A2CC-3375A7E24F5F}"/>
                </a:ext>
              </a:extLst>
            </p:cNvPr>
            <p:cNvCxnSpPr/>
            <p:nvPr/>
          </p:nvCxnSpPr>
          <p:spPr>
            <a:xfrm>
              <a:off x="7333672" y="3709420"/>
              <a:ext cx="2478753" cy="0"/>
            </a:xfrm>
            <a:prstGeom prst="line">
              <a:avLst/>
            </a:prstGeom>
            <a:ln w="38100">
              <a:solidFill>
                <a:srgbClr val="4B1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F7C93A4-0214-4444-ADDC-988BD5A7F27E}"/>
                </a:ext>
              </a:extLst>
            </p:cNvPr>
            <p:cNvCxnSpPr/>
            <p:nvPr/>
          </p:nvCxnSpPr>
          <p:spPr>
            <a:xfrm>
              <a:off x="9803189" y="3333040"/>
              <a:ext cx="0" cy="396000"/>
            </a:xfrm>
            <a:prstGeom prst="line">
              <a:avLst/>
            </a:prstGeom>
            <a:ln w="38100">
              <a:solidFill>
                <a:srgbClr val="4B1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687470-03A0-42A7-8C74-F4763319F751}"/>
                  </a:ext>
                </a:extLst>
              </p:cNvPr>
              <p:cNvSpPr txBox="1"/>
              <p:nvPr/>
            </p:nvSpPr>
            <p:spPr>
              <a:xfrm>
                <a:off x="7732539" y="4053839"/>
                <a:ext cx="6465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687470-03A0-42A7-8C74-F4763319F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39" y="4053839"/>
                <a:ext cx="6465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57BEB7F-04AB-497B-93AF-6BBBF9B68B6C}"/>
                  </a:ext>
                </a:extLst>
              </p:cNvPr>
              <p:cNvSpPr txBox="1"/>
              <p:nvPr/>
            </p:nvSpPr>
            <p:spPr>
              <a:xfrm>
                <a:off x="7815667" y="4684674"/>
                <a:ext cx="884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57BEB7F-04AB-497B-93AF-6BBBF9B6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667" y="4684674"/>
                <a:ext cx="884989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47F5A3D-6A8B-4A2B-870D-156189828EAF}"/>
              </a:ext>
            </a:extLst>
          </p:cNvPr>
          <p:cNvSpPr txBox="1"/>
          <p:nvPr/>
        </p:nvSpPr>
        <p:spPr>
          <a:xfrm>
            <a:off x="8626273" y="4715451"/>
            <a:ext cx="309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4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분할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대한 리뷰 중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긍정적인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수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25027E-F7F2-4D7F-B9AA-1167437DDF64}"/>
              </a:ext>
            </a:extLst>
          </p:cNvPr>
          <p:cNvCxnSpPr>
            <a:cxnSpLocks/>
          </p:cNvCxnSpPr>
          <p:nvPr/>
        </p:nvCxnSpPr>
        <p:spPr>
          <a:xfrm>
            <a:off x="5334352" y="3538213"/>
            <a:ext cx="0" cy="540000"/>
          </a:xfrm>
          <a:prstGeom prst="line">
            <a:avLst/>
          </a:prstGeom>
          <a:ln w="38100">
            <a:solidFill>
              <a:srgbClr val="4B1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9B095BB-9C27-4B0D-AFDB-33B3595E04AD}"/>
              </a:ext>
            </a:extLst>
          </p:cNvPr>
          <p:cNvGrpSpPr/>
          <p:nvPr/>
        </p:nvGrpSpPr>
        <p:grpSpPr>
          <a:xfrm>
            <a:off x="2706255" y="2070189"/>
            <a:ext cx="5994401" cy="777348"/>
            <a:chOff x="2484582" y="1766682"/>
            <a:chExt cx="5994401" cy="777348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5797396-171C-48E6-BE89-6B15ED43BBB7}"/>
                </a:ext>
              </a:extLst>
            </p:cNvPr>
            <p:cNvCxnSpPr/>
            <p:nvPr/>
          </p:nvCxnSpPr>
          <p:spPr>
            <a:xfrm flipV="1">
              <a:off x="2484582" y="1766682"/>
              <a:ext cx="0" cy="77734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A2996EC-F84C-448F-873E-AF8B48707B3D}"/>
                </a:ext>
              </a:extLst>
            </p:cNvPr>
            <p:cNvCxnSpPr/>
            <p:nvPr/>
          </p:nvCxnSpPr>
          <p:spPr>
            <a:xfrm>
              <a:off x="2484582" y="1775918"/>
              <a:ext cx="5994401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21370B8-ECAA-404B-8D3D-A2228E7123DF}"/>
                </a:ext>
              </a:extLst>
            </p:cNvPr>
            <p:cNvCxnSpPr/>
            <p:nvPr/>
          </p:nvCxnSpPr>
          <p:spPr>
            <a:xfrm>
              <a:off x="8478983" y="1766682"/>
              <a:ext cx="0" cy="477754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E7C69A-B638-4CD6-AE38-7EF5E72C76C9}"/>
                  </a:ext>
                </a:extLst>
              </p:cNvPr>
              <p:cNvSpPr txBox="1"/>
              <p:nvPr/>
            </p:nvSpPr>
            <p:spPr>
              <a:xfrm>
                <a:off x="5098513" y="5724128"/>
                <a:ext cx="4370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E7C69A-B638-4CD6-AE38-7EF5E72C7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13" y="5724128"/>
                <a:ext cx="43704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EAD2145C-CA1E-4757-9A3F-304EC5F41AC5}"/>
              </a:ext>
            </a:extLst>
          </p:cNvPr>
          <p:cNvSpPr/>
          <p:nvPr/>
        </p:nvSpPr>
        <p:spPr>
          <a:xfrm>
            <a:off x="5767212" y="5773864"/>
            <a:ext cx="768350" cy="419300"/>
          </a:xfrm>
          <a:prstGeom prst="rightArrow">
            <a:avLst>
              <a:gd name="adj1" fmla="val 41189"/>
              <a:gd name="adj2" fmla="val 54406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CEABB6-01CE-4719-A316-3A9EDCB95761}"/>
                  </a:ext>
                </a:extLst>
              </p:cNvPr>
              <p:cNvSpPr txBox="1"/>
              <p:nvPr/>
            </p:nvSpPr>
            <p:spPr>
              <a:xfrm>
                <a:off x="9144000" y="5572760"/>
                <a:ext cx="1575881" cy="821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3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CEABB6-01CE-4719-A316-3A9EDCB9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572760"/>
                <a:ext cx="1575881" cy="821507"/>
              </a:xfrm>
              <a:prstGeom prst="rect">
                <a:avLst/>
              </a:prstGeom>
              <a:blipFill>
                <a:blip r:embed="rId7"/>
                <a:stretch>
                  <a:fillRect l="-15444" t="-1481" b="-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6F33BA5-7BA9-4F20-ABF3-4D45187CC25C}"/>
              </a:ext>
            </a:extLst>
          </p:cNvPr>
          <p:cNvSpPr txBox="1"/>
          <p:nvPr/>
        </p:nvSpPr>
        <p:spPr>
          <a:xfrm>
            <a:off x="6767219" y="5773864"/>
            <a:ext cx="227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요구속성들의 가중치</a:t>
            </a:r>
          </a:p>
        </p:txBody>
      </p:sp>
    </p:spTree>
    <p:extLst>
      <p:ext uri="{BB962C8B-B14F-4D97-AF65-F5344CB8AC3E}">
        <p14:creationId xmlns:p14="http://schemas.microsoft.com/office/powerpoint/2010/main" val="4151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/>
      <p:bldP spid="28" grpId="0"/>
      <p:bldP spid="52" grpId="0"/>
      <p:bldP spid="5" grpId="0" animBg="1"/>
      <p:bldP spid="8" grpId="0"/>
      <p:bldP spid="39" grpId="0" animBg="1"/>
      <p:bldP spid="19" grpId="0" animBg="1"/>
      <p:bldP spid="34" grpId="0"/>
      <p:bldP spid="48" grpId="0"/>
      <p:bldP spid="49" grpId="0"/>
      <p:bldP spid="62" grpId="0"/>
      <p:bldP spid="63" grpId="0" animBg="1"/>
      <p:bldP spid="6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6965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90903"/>
            <a:ext cx="288000" cy="900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5DED8739-4F82-4498-9C90-DC35D9FB1DEF}"/>
              </a:ext>
            </a:extLst>
          </p:cNvPr>
          <p:cNvGraphicFramePr>
            <a:graphicFrameLocks noGrp="1"/>
          </p:cNvGraphicFramePr>
          <p:nvPr/>
        </p:nvGraphicFramePr>
        <p:xfrm>
          <a:off x="640039" y="2847537"/>
          <a:ext cx="2642178" cy="3017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21089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321089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3352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352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49E18D-5CD5-4BFC-95B1-47FCDEC38744}"/>
              </a:ext>
            </a:extLst>
          </p:cNvPr>
          <p:cNvSpPr/>
          <p:nvPr/>
        </p:nvSpPr>
        <p:spPr>
          <a:xfrm>
            <a:off x="400975" y="1604219"/>
            <a:ext cx="1540503" cy="36933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갤럭시 </a:t>
            </a:r>
            <a:r>
              <a:rPr lang="ko-KR" altLang="en-US" sz="1600" dirty="0" err="1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폴드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77812-CA21-4852-95D1-584AFE864D76}"/>
              </a:ext>
            </a:extLst>
          </p:cNvPr>
          <p:cNvSpPr txBox="1"/>
          <p:nvPr/>
        </p:nvSpPr>
        <p:spPr>
          <a:xfrm>
            <a:off x="1129855" y="5973877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요구속성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B2C79C-007C-40BF-9E47-DEE80B30C8E0}"/>
              </a:ext>
            </a:extLst>
          </p:cNvPr>
          <p:cNvSpPr txBox="1"/>
          <p:nvPr/>
        </p:nvSpPr>
        <p:spPr>
          <a:xfrm>
            <a:off x="3892580" y="1571710"/>
            <a:ext cx="537115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촬영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영상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분할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F265E9B8-E795-45E7-9E15-96185839FADC}"/>
              </a:ext>
            </a:extLst>
          </p:cNvPr>
          <p:cNvSpPr/>
          <p:nvPr/>
        </p:nvSpPr>
        <p:spPr>
          <a:xfrm>
            <a:off x="2392218" y="1829949"/>
            <a:ext cx="1348509" cy="908768"/>
          </a:xfrm>
          <a:prstGeom prst="bentArrow">
            <a:avLst>
              <a:gd name="adj1" fmla="val 15971"/>
              <a:gd name="adj2" fmla="val 15853"/>
              <a:gd name="adj3" fmla="val 26016"/>
              <a:gd name="adj4" fmla="val 5309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4656E8C3-74F6-4E17-B547-5FDF8BA60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6"/>
          <a:stretch/>
        </p:blipFill>
        <p:spPr>
          <a:xfrm>
            <a:off x="4054182" y="3008877"/>
            <a:ext cx="6828125" cy="28051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469A8C-B636-4938-AEA7-F1BEBDCC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505" y="3033442"/>
            <a:ext cx="815999" cy="288000"/>
          </a:xfrm>
          <a:prstGeom prst="rect">
            <a:avLst/>
          </a:prstGeom>
        </p:spPr>
      </p:pic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9DDB43A4-DFAB-4003-8992-0F62B70F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2"/>
          <a:stretch/>
        </p:blipFill>
        <p:spPr>
          <a:xfrm>
            <a:off x="4357967" y="2787320"/>
            <a:ext cx="6459838" cy="319619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A63FFF1-DDB5-4606-A847-321C5C5394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602" y="2829630"/>
            <a:ext cx="825841" cy="324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5AC251-3FBD-431F-BD45-0ACC69D50BE2}"/>
              </a:ext>
            </a:extLst>
          </p:cNvPr>
          <p:cNvSpPr/>
          <p:nvPr/>
        </p:nvSpPr>
        <p:spPr>
          <a:xfrm>
            <a:off x="8155709" y="3269673"/>
            <a:ext cx="905164" cy="254432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45" grpId="0"/>
      <p:bldP spid="9" grpId="0" animBg="1"/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6965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90903"/>
            <a:ext cx="288000" cy="900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49E18D-5CD5-4BFC-95B1-47FCDEC38744}"/>
              </a:ext>
            </a:extLst>
          </p:cNvPr>
          <p:cNvSpPr/>
          <p:nvPr/>
        </p:nvSpPr>
        <p:spPr>
          <a:xfrm>
            <a:off x="400975" y="1604219"/>
            <a:ext cx="1540503" cy="36933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②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갤럭시 플립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77812-CA21-4852-95D1-584AFE864D76}"/>
              </a:ext>
            </a:extLst>
          </p:cNvPr>
          <p:cNvSpPr txBox="1"/>
          <p:nvPr/>
        </p:nvSpPr>
        <p:spPr>
          <a:xfrm>
            <a:off x="789132" y="6268124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요구속성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F265E9B8-E795-45E7-9E15-96185839FADC}"/>
              </a:ext>
            </a:extLst>
          </p:cNvPr>
          <p:cNvSpPr/>
          <p:nvPr/>
        </p:nvSpPr>
        <p:spPr>
          <a:xfrm>
            <a:off x="2627227" y="1766682"/>
            <a:ext cx="999887" cy="570991"/>
          </a:xfrm>
          <a:prstGeom prst="bentArrow">
            <a:avLst>
              <a:gd name="adj1" fmla="val 19206"/>
              <a:gd name="adj2" fmla="val 23132"/>
              <a:gd name="adj3" fmla="val 24398"/>
              <a:gd name="adj4" fmla="val 62805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8DC5F5A6-41D1-40FA-A5B6-7545343C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05769"/>
              </p:ext>
            </p:extLst>
          </p:nvPr>
        </p:nvGraphicFramePr>
        <p:xfrm>
          <a:off x="396587" y="2438756"/>
          <a:ext cx="2447636" cy="3688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23818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223818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3252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252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252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252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2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2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2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252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2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  <a:tr h="32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954644"/>
                  </a:ext>
                </a:extLst>
              </a:tr>
              <a:tr h="32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스피커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모노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967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54DC388-419B-4F68-BCB6-6F2DE2966468}"/>
              </a:ext>
            </a:extLst>
          </p:cNvPr>
          <p:cNvSpPr txBox="1"/>
          <p:nvPr/>
        </p:nvSpPr>
        <p:spPr>
          <a:xfrm>
            <a:off x="3731723" y="1536124"/>
            <a:ext cx="628829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분할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용량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촬영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영상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전원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모노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10B00D69-1362-4720-9234-00A6E34ED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05"/>
          <a:stretch/>
        </p:blipFill>
        <p:spPr>
          <a:xfrm>
            <a:off x="4075545" y="2991688"/>
            <a:ext cx="6812573" cy="29594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5AC251-3FBD-431F-BD45-0ACC69D50BE2}"/>
              </a:ext>
            </a:extLst>
          </p:cNvPr>
          <p:cNvSpPr/>
          <p:nvPr/>
        </p:nvSpPr>
        <p:spPr>
          <a:xfrm>
            <a:off x="6072025" y="3237599"/>
            <a:ext cx="855248" cy="27135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1FDAFB88-D593-4EC0-B068-FBD5BB9AD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9"/>
          <a:stretch/>
        </p:blipFill>
        <p:spPr>
          <a:xfrm>
            <a:off x="4146730" y="2707029"/>
            <a:ext cx="6670201" cy="34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25" grpId="0"/>
      <p:bldP spid="10" grpId="0" animBg="1"/>
      <p:bldP spid="10" grpId="1" animBg="1"/>
      <p:bldP spid="1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467091-A550-4E18-B32D-FFDE7350486E}"/>
              </a:ext>
            </a:extLst>
          </p:cNvPr>
          <p:cNvSpPr txBox="1"/>
          <p:nvPr/>
        </p:nvSpPr>
        <p:spPr>
          <a:xfrm>
            <a:off x="1759668" y="721739"/>
            <a:ext cx="1648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9549B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INDEX </a:t>
            </a:r>
            <a:endParaRPr lang="ko-KR" altLang="en-US" sz="3200" dirty="0">
              <a:solidFill>
                <a:srgbClr val="9549B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A0F97B-4FF0-4E7E-A892-C6B853D48AFE}"/>
              </a:ext>
            </a:extLst>
          </p:cNvPr>
          <p:cNvGrpSpPr/>
          <p:nvPr/>
        </p:nvGrpSpPr>
        <p:grpSpPr>
          <a:xfrm>
            <a:off x="4289058" y="1472768"/>
            <a:ext cx="1511377" cy="1833768"/>
            <a:chOff x="2489200" y="1864328"/>
            <a:chExt cx="1911036" cy="19110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DF73D0-7298-4688-A832-094C9ACF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1864328"/>
              <a:ext cx="1911036" cy="19110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2E5EE8-D7C3-4F6F-A369-853AB54B3C95}"/>
                </a:ext>
              </a:extLst>
            </p:cNvPr>
            <p:cNvSpPr txBox="1"/>
            <p:nvPr/>
          </p:nvSpPr>
          <p:spPr>
            <a:xfrm>
              <a:off x="3084945" y="2401455"/>
              <a:ext cx="822037" cy="508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EADE5F-1F1E-4ED3-B283-96125B2ED6DF}"/>
              </a:ext>
            </a:extLst>
          </p:cNvPr>
          <p:cNvSpPr txBox="1"/>
          <p:nvPr/>
        </p:nvSpPr>
        <p:spPr>
          <a:xfrm>
            <a:off x="5881493" y="1988178"/>
            <a:ext cx="227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연구배경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7F29CA-3446-42D3-A229-B283717C55AB}"/>
              </a:ext>
            </a:extLst>
          </p:cNvPr>
          <p:cNvSpPr txBox="1"/>
          <p:nvPr/>
        </p:nvSpPr>
        <p:spPr>
          <a:xfrm>
            <a:off x="5881493" y="3372689"/>
            <a:ext cx="227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연구방법 및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DFC19-F39E-41CD-9BDB-F1A723BE9F0D}"/>
              </a:ext>
            </a:extLst>
          </p:cNvPr>
          <p:cNvSpPr txBox="1"/>
          <p:nvPr/>
        </p:nvSpPr>
        <p:spPr>
          <a:xfrm>
            <a:off x="5881493" y="4757200"/>
            <a:ext cx="227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연구한계 및 의의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A99E44-F275-4941-9B15-F3D67CF23F4E}"/>
              </a:ext>
            </a:extLst>
          </p:cNvPr>
          <p:cNvGrpSpPr/>
          <p:nvPr/>
        </p:nvGrpSpPr>
        <p:grpSpPr>
          <a:xfrm>
            <a:off x="4289059" y="2859896"/>
            <a:ext cx="1511377" cy="1833768"/>
            <a:chOff x="2489200" y="1864328"/>
            <a:chExt cx="1911036" cy="19110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6BCB84E-6366-4071-8E0C-FEA0FEAD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1864328"/>
              <a:ext cx="1911036" cy="19110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CEB52-7637-415D-86DC-931DD2017059}"/>
                </a:ext>
              </a:extLst>
            </p:cNvPr>
            <p:cNvSpPr txBox="1"/>
            <p:nvPr/>
          </p:nvSpPr>
          <p:spPr>
            <a:xfrm>
              <a:off x="3084946" y="2401455"/>
              <a:ext cx="822037" cy="54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11F7A1-9A36-4C2D-A143-82BF47555AC6}"/>
              </a:ext>
            </a:extLst>
          </p:cNvPr>
          <p:cNvGrpSpPr/>
          <p:nvPr/>
        </p:nvGrpSpPr>
        <p:grpSpPr>
          <a:xfrm>
            <a:off x="4289060" y="4242565"/>
            <a:ext cx="1511377" cy="1833768"/>
            <a:chOff x="2489200" y="1864328"/>
            <a:chExt cx="1911036" cy="191103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3830EB-E7BE-41C4-B188-A4BC26FD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1864328"/>
              <a:ext cx="1911036" cy="19110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B967FF-A75F-458E-87F3-72DEBFEFAABD}"/>
                </a:ext>
              </a:extLst>
            </p:cNvPr>
            <p:cNvSpPr txBox="1"/>
            <p:nvPr/>
          </p:nvSpPr>
          <p:spPr>
            <a:xfrm>
              <a:off x="3084946" y="2401455"/>
              <a:ext cx="822037" cy="54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6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6965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90903"/>
            <a:ext cx="288000" cy="900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D19AE1-52C6-4649-BA79-E4B0AE10FA83}"/>
                  </a:ext>
                </a:extLst>
              </p:cNvPr>
              <p:cNvSpPr txBox="1"/>
              <p:nvPr/>
            </p:nvSpPr>
            <p:spPr>
              <a:xfrm>
                <a:off x="6478441" y="1610687"/>
                <a:ext cx="1575881" cy="821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3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D19AE1-52C6-4649-BA79-E4B0AE10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441" y="1610687"/>
                <a:ext cx="1575881" cy="821507"/>
              </a:xfrm>
              <a:prstGeom prst="rect">
                <a:avLst/>
              </a:prstGeom>
              <a:blipFill>
                <a:blip r:embed="rId3"/>
                <a:stretch>
                  <a:fillRect l="-15891" t="-1481" b="-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CA3CE04-F449-4063-83FB-E8A305A01837}"/>
              </a:ext>
            </a:extLst>
          </p:cNvPr>
          <p:cNvSpPr txBox="1"/>
          <p:nvPr/>
        </p:nvSpPr>
        <p:spPr>
          <a:xfrm>
            <a:off x="4101660" y="1811791"/>
            <a:ext cx="227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요구속성들의 가중치</a:t>
            </a:r>
          </a:p>
        </p:txBody>
      </p:sp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2352A0B0-E0E8-4AC8-8DF8-F089F5D33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2"/>
          <a:stretch/>
        </p:blipFill>
        <p:spPr>
          <a:xfrm>
            <a:off x="626208" y="2858352"/>
            <a:ext cx="5288361" cy="2900218"/>
          </a:xfrm>
          <a:prstGeom prst="rect">
            <a:avLst/>
          </a:prstGeom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B4EF5214-4B31-441E-B656-BBAB58BD5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9"/>
          <a:stretch/>
        </p:blipFill>
        <p:spPr>
          <a:xfrm>
            <a:off x="6216072" y="2858352"/>
            <a:ext cx="5210602" cy="29002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009CF0-8A62-40BB-A86B-95EA644A0CCB}"/>
              </a:ext>
            </a:extLst>
          </p:cNvPr>
          <p:cNvSpPr txBox="1"/>
          <p:nvPr/>
        </p:nvSpPr>
        <p:spPr>
          <a:xfrm>
            <a:off x="2439115" y="593822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폴드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215C0A-11AB-4696-94CE-2B7AEAE6CEC6}"/>
              </a:ext>
            </a:extLst>
          </p:cNvPr>
          <p:cNvSpPr txBox="1"/>
          <p:nvPr/>
        </p:nvSpPr>
        <p:spPr>
          <a:xfrm>
            <a:off x="8081817" y="593822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플립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CCF11DA-1E40-475D-977D-761FF66C16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115" y="2869641"/>
            <a:ext cx="8159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고객요구파악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941478" y="1026191"/>
            <a:ext cx="244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리뷰 데이터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202182" y="1026191"/>
            <a:ext cx="264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리뷰 데이터 네트워크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B4D2E-78DC-4036-9C99-5716414F1110}"/>
              </a:ext>
            </a:extLst>
          </p:cNvPr>
          <p:cNvSpPr txBox="1"/>
          <p:nvPr/>
        </p:nvSpPr>
        <p:spPr>
          <a:xfrm>
            <a:off x="6632073" y="1030861"/>
            <a:ext cx="2160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요구사항 중요도 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>
            <a:off x="9306965" y="874486"/>
            <a:ext cx="475200" cy="9144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7F354-8FF6-402C-AB7F-ECF1F787612D}"/>
              </a:ext>
            </a:extLst>
          </p:cNvPr>
          <p:cNvSpPr/>
          <p:nvPr/>
        </p:nvSpPr>
        <p:spPr>
          <a:xfrm>
            <a:off x="9793721" y="890903"/>
            <a:ext cx="288000" cy="900000"/>
          </a:xfrm>
          <a:prstGeom prst="rect">
            <a:avLst/>
          </a:prstGeom>
          <a:solidFill>
            <a:srgbClr val="BE9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3687207A-0DF5-41A3-83E5-648FE67D1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90325"/>
              </p:ext>
            </p:extLst>
          </p:nvPr>
        </p:nvGraphicFramePr>
        <p:xfrm>
          <a:off x="1472563" y="1788886"/>
          <a:ext cx="3525183" cy="33930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75061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175061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  <a:gridCol w="1175061">
                  <a:extLst>
                    <a:ext uri="{9D8B030D-6E8A-4147-A177-3AD203B41FA5}">
                      <a16:colId xmlns:a16="http://schemas.microsoft.com/office/drawing/2014/main" val="2239672700"/>
                    </a:ext>
                  </a:extLst>
                </a:gridCol>
              </a:tblGrid>
              <a:tr h="37700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0.142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0.081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0.264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0.128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0.077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0.122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770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0.034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0.063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</a:tbl>
          </a:graphicData>
        </a:graphic>
      </p:graphicFrame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FE02B8B8-B26F-40A8-8ABD-A23BF996F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2705"/>
              </p:ext>
            </p:extLst>
          </p:nvPr>
        </p:nvGraphicFramePr>
        <p:xfrm>
          <a:off x="5452484" y="1788886"/>
          <a:ext cx="3534498" cy="420229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78166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178166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  <a:gridCol w="1178166">
                  <a:extLst>
                    <a:ext uri="{9D8B030D-6E8A-4147-A177-3AD203B41FA5}">
                      <a16:colId xmlns:a16="http://schemas.microsoft.com/office/drawing/2014/main" val="2239672700"/>
                    </a:ext>
                  </a:extLst>
                </a:gridCol>
              </a:tblGrid>
              <a:tr h="38202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0.155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82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0.099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82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0.103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82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0.090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8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0.079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8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0.060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8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0.083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820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0.069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82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0.093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  <a:tr h="38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0.100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954644"/>
                  </a:ext>
                </a:extLst>
              </a:tr>
              <a:tr h="38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스피커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모노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0.071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96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EFD11F7-53C5-4C2B-9150-23A351E0C909}"/>
              </a:ext>
            </a:extLst>
          </p:cNvPr>
          <p:cNvSpPr txBox="1"/>
          <p:nvPr/>
        </p:nvSpPr>
        <p:spPr>
          <a:xfrm>
            <a:off x="2403881" y="624600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폴드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999167-2AAF-4A0D-B723-26B750DBBF59}"/>
              </a:ext>
            </a:extLst>
          </p:cNvPr>
          <p:cNvSpPr txBox="1"/>
          <p:nvPr/>
        </p:nvSpPr>
        <p:spPr>
          <a:xfrm>
            <a:off x="6493163" y="6246003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플립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421D97-2319-4DD1-B7EA-100292289172}"/>
              </a:ext>
            </a:extLst>
          </p:cNvPr>
          <p:cNvSpPr/>
          <p:nvPr/>
        </p:nvSpPr>
        <p:spPr>
          <a:xfrm>
            <a:off x="2641600" y="2549236"/>
            <a:ext cx="2356146" cy="37869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6676AD-1307-4B86-B49A-3AA8A774A483}"/>
              </a:ext>
            </a:extLst>
          </p:cNvPr>
          <p:cNvSpPr/>
          <p:nvPr/>
        </p:nvSpPr>
        <p:spPr>
          <a:xfrm>
            <a:off x="6630836" y="1790903"/>
            <a:ext cx="2356146" cy="37869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기술특성추출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53F038-8060-49A5-9B31-636A1F1FC97F}"/>
              </a:ext>
            </a:extLst>
          </p:cNvPr>
          <p:cNvSpPr txBox="1"/>
          <p:nvPr/>
        </p:nvSpPr>
        <p:spPr>
          <a:xfrm>
            <a:off x="1833187" y="1014718"/>
            <a:ext cx="334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요구사항 특허 검색식으로 전환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868437" y="1016368"/>
            <a:ext cx="353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 발명효과를 기술특성으로 전환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 rot="16200000">
            <a:off x="10576245" y="93944"/>
            <a:ext cx="259003" cy="1272286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CF4FE-6A7C-4BBB-ACC9-B88744F4FF0C}"/>
              </a:ext>
            </a:extLst>
          </p:cNvPr>
          <p:cNvSpPr txBox="1"/>
          <p:nvPr/>
        </p:nvSpPr>
        <p:spPr>
          <a:xfrm>
            <a:off x="1833187" y="1020455"/>
            <a:ext cx="334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 요구사항 특허 검색식으로 전환</a:t>
            </a:r>
          </a:p>
        </p:txBody>
      </p:sp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76C673B-5510-4B50-AF48-939F6F5EC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41970"/>
              </p:ext>
            </p:extLst>
          </p:nvPr>
        </p:nvGraphicFramePr>
        <p:xfrm>
          <a:off x="396587" y="1949126"/>
          <a:ext cx="3525183" cy="33930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75061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175061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  <a:gridCol w="1175061">
                  <a:extLst>
                    <a:ext uri="{9D8B030D-6E8A-4147-A177-3AD203B41FA5}">
                      <a16:colId xmlns:a16="http://schemas.microsoft.com/office/drawing/2014/main" val="2239672700"/>
                    </a:ext>
                  </a:extLst>
                </a:gridCol>
              </a:tblGrid>
              <a:tr h="37700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0.142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0.081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0.264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0.128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0.077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힌지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프리스탑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0.122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90599"/>
                  </a:ext>
                </a:extLst>
              </a:tr>
              <a:tr h="3770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부가기능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0.034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7137"/>
                  </a:ext>
                </a:extLst>
              </a:tr>
              <a:tr h="37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0.063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125979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A21A70-FBEA-4126-997A-BED39092AEA9}"/>
              </a:ext>
            </a:extLst>
          </p:cNvPr>
          <p:cNvSpPr/>
          <p:nvPr/>
        </p:nvSpPr>
        <p:spPr>
          <a:xfrm>
            <a:off x="4198113" y="2475849"/>
            <a:ext cx="7439705" cy="562915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 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휴대폰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단말기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폰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모바일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216A63-F8BF-44CA-A225-8185EFA4242E}"/>
              </a:ext>
            </a:extLst>
          </p:cNvPr>
          <p:cNvSpPr/>
          <p:nvPr/>
        </p:nvSpPr>
        <p:spPr>
          <a:xfrm>
            <a:off x="4198113" y="3256322"/>
            <a:ext cx="7439705" cy="562915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디스플레이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en-US" altLang="ko-KR" sz="1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display+screen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스크린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701E79A-291D-438F-8FD1-4355F00A1129}"/>
              </a:ext>
            </a:extLst>
          </p:cNvPr>
          <p:cNvSpPr/>
          <p:nvPr/>
        </p:nvSpPr>
        <p:spPr>
          <a:xfrm>
            <a:off x="600364" y="2373746"/>
            <a:ext cx="766618" cy="67425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26FB637-8B1A-4FE3-BA63-BAD6C1027C5A}"/>
              </a:ext>
            </a:extLst>
          </p:cNvPr>
          <p:cNvSpPr/>
          <p:nvPr/>
        </p:nvSpPr>
        <p:spPr>
          <a:xfrm>
            <a:off x="1821872" y="1866893"/>
            <a:ext cx="641927" cy="54379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A11BAA8-7794-4086-AFAF-998DE9271C45}"/>
              </a:ext>
            </a:extLst>
          </p:cNvPr>
          <p:cNvSpPr/>
          <p:nvPr/>
        </p:nvSpPr>
        <p:spPr>
          <a:xfrm>
            <a:off x="4210378" y="4045286"/>
            <a:ext cx="7439705" cy="562915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분할 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화면분할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영역분할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분할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듀얼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+flexible)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4C34DB6E-7744-4E53-837C-08C51FB1F99B}"/>
              </a:ext>
            </a:extLst>
          </p:cNvPr>
          <p:cNvSpPr/>
          <p:nvPr/>
        </p:nvSpPr>
        <p:spPr>
          <a:xfrm>
            <a:off x="7720561" y="4834250"/>
            <a:ext cx="394807" cy="479467"/>
          </a:xfrm>
          <a:prstGeom prst="downArrow">
            <a:avLst>
              <a:gd name="adj1" fmla="val 37879"/>
              <a:gd name="adj2" fmla="val 52934"/>
            </a:avLst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0D4589-366A-4EFD-B98B-62CD3E8057CC}"/>
              </a:ext>
            </a:extLst>
          </p:cNvPr>
          <p:cNvSpPr/>
          <p:nvPr/>
        </p:nvSpPr>
        <p:spPr>
          <a:xfrm>
            <a:off x="4210377" y="5478689"/>
            <a:ext cx="7439705" cy="1056680"/>
          </a:xfrm>
          <a:prstGeom prst="roundRect">
            <a:avLst/>
          </a:prstGeom>
          <a:noFill/>
          <a:ln w="38100">
            <a:solidFill>
              <a:srgbClr val="BF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휴대폰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단말기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폰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모바일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디스플레이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en-US" altLang="ko-KR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display+screen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스크린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화면분할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영역분할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분할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듀얼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+flexible) 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29" grpId="1"/>
      <p:bldP spid="30" grpId="0"/>
      <p:bldP spid="33" grpId="0" animBg="1"/>
      <p:bldP spid="23" grpId="0"/>
      <p:bldP spid="32" grpId="0" animBg="1"/>
      <p:bldP spid="34" grpId="0" animBg="1"/>
      <p:bldP spid="6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기술특성추출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868437" y="1016368"/>
            <a:ext cx="353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 발명효과를 기술특성으로 전환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 rot="16200000">
            <a:off x="10576245" y="93944"/>
            <a:ext cx="259003" cy="1272286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CF4FE-6A7C-4BBB-ACC9-B88744F4FF0C}"/>
              </a:ext>
            </a:extLst>
          </p:cNvPr>
          <p:cNvSpPr txBox="1"/>
          <p:nvPr/>
        </p:nvSpPr>
        <p:spPr>
          <a:xfrm>
            <a:off x="1829916" y="1010802"/>
            <a:ext cx="334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 요구사항 특허 검색식으로 전환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99DF63-D50E-4307-9190-E6ECF3E66871}"/>
              </a:ext>
            </a:extLst>
          </p:cNvPr>
          <p:cNvGrpSpPr/>
          <p:nvPr/>
        </p:nvGrpSpPr>
        <p:grpSpPr>
          <a:xfrm>
            <a:off x="850110" y="1658208"/>
            <a:ext cx="8300786" cy="4768537"/>
            <a:chOff x="1945607" y="1560931"/>
            <a:chExt cx="8300786" cy="4768537"/>
          </a:xfrm>
        </p:grpSpPr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234BF59-6FE0-43FE-92FB-D4CECE58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607" y="1560931"/>
              <a:ext cx="8300786" cy="4768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1ABE2B-B815-4681-B351-A6EDCF26306C}"/>
                </a:ext>
              </a:extLst>
            </p:cNvPr>
            <p:cNvSpPr/>
            <p:nvPr/>
          </p:nvSpPr>
          <p:spPr>
            <a:xfrm>
              <a:off x="3846286" y="4049486"/>
              <a:ext cx="1792514" cy="232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C54DFE6D-E475-4750-90FF-76FBB040B487}"/>
              </a:ext>
            </a:extLst>
          </p:cNvPr>
          <p:cNvSpPr/>
          <p:nvPr/>
        </p:nvSpPr>
        <p:spPr>
          <a:xfrm>
            <a:off x="1388980" y="1517515"/>
            <a:ext cx="836578" cy="778213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5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기술특성추출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868437" y="1016368"/>
            <a:ext cx="353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특허 발명효과를 기술특성으로 전환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 rot="16200000">
            <a:off x="10576245" y="93944"/>
            <a:ext cx="259003" cy="1272286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CF4FE-6A7C-4BBB-ACC9-B88744F4FF0C}"/>
              </a:ext>
            </a:extLst>
          </p:cNvPr>
          <p:cNvSpPr txBox="1"/>
          <p:nvPr/>
        </p:nvSpPr>
        <p:spPr>
          <a:xfrm>
            <a:off x="1829916" y="1016368"/>
            <a:ext cx="334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요구사항 특허 검색식으로 전환</a:t>
            </a: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41B5926-D468-4AAA-99E0-90ABB177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7" b="9832"/>
          <a:stretch/>
        </p:blipFill>
        <p:spPr>
          <a:xfrm>
            <a:off x="2179783" y="1972193"/>
            <a:ext cx="7632643" cy="3349995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D93A9BD-69CB-4781-BC8C-8E55E4A95BEF}"/>
              </a:ext>
            </a:extLst>
          </p:cNvPr>
          <p:cNvSpPr/>
          <p:nvPr/>
        </p:nvSpPr>
        <p:spPr>
          <a:xfrm>
            <a:off x="2179783" y="5841632"/>
            <a:ext cx="7439705" cy="562915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특허들의 발명효과들을 모아서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카테고리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분류 → 기술특성을 추출</a:t>
            </a:r>
          </a:p>
        </p:txBody>
      </p:sp>
    </p:spTree>
    <p:extLst>
      <p:ext uri="{BB962C8B-B14F-4D97-AF65-F5344CB8AC3E}">
        <p14:creationId xmlns:p14="http://schemas.microsoft.com/office/powerpoint/2010/main" val="3660474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기술특성추출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868437" y="1016368"/>
            <a:ext cx="353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특허 발명효과를 기술특성으로 전환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83A85F-F548-415F-B015-0C32759F17CE}"/>
              </a:ext>
            </a:extLst>
          </p:cNvPr>
          <p:cNvSpPr/>
          <p:nvPr/>
        </p:nvSpPr>
        <p:spPr>
          <a:xfrm rot="16200000">
            <a:off x="10576245" y="93944"/>
            <a:ext cx="259003" cy="1272286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CF4FE-6A7C-4BBB-ACC9-B88744F4FF0C}"/>
              </a:ext>
            </a:extLst>
          </p:cNvPr>
          <p:cNvSpPr txBox="1"/>
          <p:nvPr/>
        </p:nvSpPr>
        <p:spPr>
          <a:xfrm>
            <a:off x="1829916" y="1016368"/>
            <a:ext cx="334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요구사항 특허 검색식으로 전환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9B50B25-BA47-4A7E-B819-8854BEF05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358545"/>
              </p:ext>
            </p:extLst>
          </p:nvPr>
        </p:nvGraphicFramePr>
        <p:xfrm>
          <a:off x="770021" y="2649219"/>
          <a:ext cx="10379237" cy="173027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34190">
                  <a:extLst>
                    <a:ext uri="{9D8B030D-6E8A-4147-A177-3AD203B41FA5}">
                      <a16:colId xmlns:a16="http://schemas.microsoft.com/office/drawing/2014/main" val="663670318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3480121983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979918355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763887143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4130123950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3504103651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398580927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1573067961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132314892"/>
                    </a:ext>
                  </a:extLst>
                </a:gridCol>
                <a:gridCol w="992828">
                  <a:extLst>
                    <a:ext uri="{9D8B030D-6E8A-4147-A177-3AD203B41FA5}">
                      <a16:colId xmlns:a16="http://schemas.microsoft.com/office/drawing/2014/main" val="1845623014"/>
                    </a:ext>
                  </a:extLst>
                </a:gridCol>
                <a:gridCol w="609595">
                  <a:extLst>
                    <a:ext uri="{9D8B030D-6E8A-4147-A177-3AD203B41FA5}">
                      <a16:colId xmlns:a16="http://schemas.microsoft.com/office/drawing/2014/main" val="3471593502"/>
                    </a:ext>
                  </a:extLst>
                </a:gridCol>
              </a:tblGrid>
              <a:tr h="123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발명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용량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개선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확보</a:t>
                      </a: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팽창</a:t>
                      </a: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폭발 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 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성능 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충전속도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수명연장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정보표시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전압차이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손상방지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배터리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과열방지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65031"/>
                  </a:ext>
                </a:extLst>
              </a:tr>
              <a:tr h="499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빈도수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34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851194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D0DC1792-C26E-4FBC-ACD5-F253D9B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97560"/>
              </p:ext>
            </p:extLst>
          </p:nvPr>
        </p:nvGraphicFramePr>
        <p:xfrm>
          <a:off x="644785" y="5495875"/>
          <a:ext cx="10659340" cy="78320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65934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783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기기보호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유연한 </a:t>
                      </a:r>
                      <a:endParaRPr lang="en-US" altLang="ko-KR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디자인 </a:t>
                      </a:r>
                      <a:endParaRPr lang="en-US" altLang="ko-KR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비용절감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편의성 </a:t>
                      </a:r>
                      <a:endParaRPr lang="en-US" altLang="ko-KR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증가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성능개선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프로세스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제품 </a:t>
                      </a:r>
                      <a:endParaRPr lang="en-US" altLang="ko-KR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수명연장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전력소모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6BAF826-42E0-421F-9436-5545B1E3E18C}"/>
              </a:ext>
            </a:extLst>
          </p:cNvPr>
          <p:cNvSpPr/>
          <p:nvPr/>
        </p:nvSpPr>
        <p:spPr>
          <a:xfrm>
            <a:off x="5762235" y="4753294"/>
            <a:ext cx="394807" cy="479467"/>
          </a:xfrm>
          <a:prstGeom prst="downArrow">
            <a:avLst>
              <a:gd name="adj1" fmla="val 37879"/>
              <a:gd name="adj2" fmla="val 52934"/>
            </a:avLst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C676D-A3BF-4F14-B111-DE236239889D}"/>
              </a:ext>
            </a:extLst>
          </p:cNvPr>
          <p:cNvSpPr txBox="1"/>
          <p:nvPr/>
        </p:nvSpPr>
        <p:spPr>
          <a:xfrm>
            <a:off x="396587" y="2057463"/>
            <a:ext cx="1243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배터리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2491C9-D3F6-495B-B4FF-26EDC896FED1}"/>
              </a:ext>
            </a:extLst>
          </p:cNvPr>
          <p:cNvSpPr/>
          <p:nvPr/>
        </p:nvSpPr>
        <p:spPr>
          <a:xfrm>
            <a:off x="4562475" y="2649219"/>
            <a:ext cx="1009650" cy="1217931"/>
          </a:xfrm>
          <a:prstGeom prst="rect">
            <a:avLst/>
          </a:prstGeom>
          <a:noFill/>
          <a:ln w="3810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446941-EEF4-44C9-B1E8-8DAEF400811A}"/>
              </a:ext>
            </a:extLst>
          </p:cNvPr>
          <p:cNvSpPr/>
          <p:nvPr/>
        </p:nvSpPr>
        <p:spPr>
          <a:xfrm>
            <a:off x="6553200" y="2649219"/>
            <a:ext cx="1009650" cy="1217931"/>
          </a:xfrm>
          <a:prstGeom prst="rect">
            <a:avLst/>
          </a:prstGeom>
          <a:noFill/>
          <a:ln w="3810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EA0DC-A0A6-4E9C-84F4-6CDEF46D15DE}"/>
              </a:ext>
            </a:extLst>
          </p:cNvPr>
          <p:cNvSpPr/>
          <p:nvPr/>
        </p:nvSpPr>
        <p:spPr>
          <a:xfrm>
            <a:off x="4877962" y="5495875"/>
            <a:ext cx="1122788" cy="78320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P spid="2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CF4FE-6A7C-4BBB-ACC9-B88744F4FF0C}"/>
              </a:ext>
            </a:extLst>
          </p:cNvPr>
          <p:cNvSpPr txBox="1"/>
          <p:nvPr/>
        </p:nvSpPr>
        <p:spPr>
          <a:xfrm>
            <a:off x="1829916" y="1016368"/>
            <a:ext cx="245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특허를 통한 상호관계 정의 </a:t>
            </a:r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D0DC1792-C26E-4FBC-ACD5-F253D9B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62534"/>
              </p:ext>
            </p:extLst>
          </p:nvPr>
        </p:nvGraphicFramePr>
        <p:xfrm>
          <a:off x="396586" y="2272145"/>
          <a:ext cx="11169772" cy="61421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06660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208268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159938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90217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192158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93439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91828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321039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321927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614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기기보호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유연한 설계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디자인 개선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비용절감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편의성 증가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5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오류방지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성능개선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7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프로세스 단축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8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제품 수명연장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9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전력소모 감소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10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5C676D-A3BF-4F14-B111-DE236239889D}"/>
              </a:ext>
            </a:extLst>
          </p:cNvPr>
          <p:cNvSpPr txBox="1"/>
          <p:nvPr/>
        </p:nvSpPr>
        <p:spPr>
          <a:xfrm>
            <a:off x="323812" y="1567453"/>
            <a:ext cx="150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096047" y="892127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84170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특허를 통한 상호관계 정의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6359E-A8F1-43E2-AF66-80B591F67B40}"/>
              </a:ext>
            </a:extLst>
          </p:cNvPr>
          <p:cNvSpPr txBox="1"/>
          <p:nvPr/>
        </p:nvSpPr>
        <p:spPr>
          <a:xfrm>
            <a:off x="1517743" y="1567706"/>
            <a:ext cx="528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영상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발명의 주요 효과로 들어간 특허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추출</a:t>
            </a:r>
          </a:p>
        </p:txBody>
      </p:sp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C5A8F3B3-C428-4580-9605-07015E59A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07930"/>
              </p:ext>
            </p:extLst>
          </p:nvPr>
        </p:nvGraphicFramePr>
        <p:xfrm>
          <a:off x="619207" y="3803578"/>
          <a:ext cx="9339744" cy="27584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62578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311533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4365633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특허제목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출원일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듀얼 디스플레이를 가지는 전자 장치 </a:t>
                      </a:r>
                      <a:endParaRPr lang="en-US" altLang="ko-KR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및 이의 운용 방법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2016/10/11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﻿듀얼 디스플레이를 채용한 전자 장치의 지정된 기능 실행과 관련한 부가 </a:t>
                      </a:r>
                      <a:r>
                        <a:rPr lang="ko-KR" altLang="en-US" sz="1600" b="0" dirty="0">
                          <a:solidFill>
                            <a:srgbClr val="4B158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정보의 출력 및 기능 실행 제어를 보다 용이하게 처리할 수 있도록 지원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803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통합된 접지 구조를 포함하는 </a:t>
                      </a:r>
                      <a:endParaRPr lang="en-US" altLang="ko-KR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폴더블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전자 장치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2019/02/19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힌지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구조체가 </a:t>
                      </a:r>
                      <a:r>
                        <a:rPr lang="ko-KR" altLang="en-US" sz="1600" b="0" dirty="0">
                          <a:solidFill>
                            <a:srgbClr val="4B158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제품 외관으로 노출되는 정도를 최소화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 수 있으며</a:t>
                      </a:r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폴더블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전자 장치를 펼쳤을 때 </a:t>
                      </a:r>
                      <a:r>
                        <a:rPr lang="ko-KR" altLang="en-US" sz="1600" b="0" dirty="0">
                          <a:solidFill>
                            <a:srgbClr val="4B158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전체 면적 대비 화면비가 극대화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490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171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50740088"/>
                  </a:ext>
                </a:extLst>
              </a:tr>
            </a:tbl>
          </a:graphicData>
        </a:graphic>
      </p:graphicFrame>
      <p:graphicFrame>
        <p:nvGraphicFramePr>
          <p:cNvPr id="29" name="표 8">
            <a:extLst>
              <a:ext uri="{FF2B5EF4-FFF2-40B4-BE49-F238E27FC236}">
                <a16:creationId xmlns:a16="http://schemas.microsoft.com/office/drawing/2014/main" id="{D4D28D80-9491-43C7-9328-E3B5EE2AC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24200"/>
              </p:ext>
            </p:extLst>
          </p:nvPr>
        </p:nvGraphicFramePr>
        <p:xfrm>
          <a:off x="10279236" y="3803577"/>
          <a:ext cx="776691" cy="275424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76691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</a:tblGrid>
              <a:tr h="3847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  <a:tr h="817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8031252"/>
                  </a:ext>
                </a:extLst>
              </a:tr>
              <a:tr h="794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3,7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74903929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1714135"/>
                  </a:ext>
                </a:extLst>
              </a:tr>
              <a:tr h="360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0740088"/>
                  </a:ext>
                </a:extLst>
              </a:tr>
            </a:tbl>
          </a:graphicData>
        </a:graphic>
      </p:graphicFrame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9898AC92-4985-4AF5-A54C-FCE82C4C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8149"/>
              </p:ext>
            </p:extLst>
          </p:nvPr>
        </p:nvGraphicFramePr>
        <p:xfrm>
          <a:off x="396586" y="2906815"/>
          <a:ext cx="11169772" cy="4595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06660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208268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159938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90217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192158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93439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91828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321039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321927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45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3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23" grpId="0"/>
      <p:bldP spid="23" grpId="1"/>
      <p:bldP spid="8" grpId="0"/>
      <p:bldP spid="21" grpId="0"/>
      <p:bldP spid="22" grpId="0" animBg="1"/>
      <p:bldP spid="2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산정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C676D-A3BF-4F14-B111-DE236239889D}"/>
              </a:ext>
            </a:extLst>
          </p:cNvPr>
          <p:cNvSpPr txBox="1"/>
          <p:nvPr/>
        </p:nvSpPr>
        <p:spPr>
          <a:xfrm>
            <a:off x="323812" y="1567453"/>
            <a:ext cx="150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096047" y="892127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79445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특허를 통한 상호관계 정의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C4EB9B-8819-484E-9FA2-DF7F7732DDD6}"/>
              </a:ext>
            </a:extLst>
          </p:cNvPr>
          <p:cNvSpPr txBox="1"/>
          <p:nvPr/>
        </p:nvSpPr>
        <p:spPr>
          <a:xfrm>
            <a:off x="4003929" y="4510931"/>
            <a:ext cx="4461232" cy="184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0.5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      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절대적인 관련 →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◎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0.1~0.5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미만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관련 있음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○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0.1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미만      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약한 관련 있음 →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△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외           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표시하지 않음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C609443-C036-47FE-8B27-A3CFD199073C}"/>
              </a:ext>
            </a:extLst>
          </p:cNvPr>
          <p:cNvSpPr/>
          <p:nvPr/>
        </p:nvSpPr>
        <p:spPr>
          <a:xfrm>
            <a:off x="2493818" y="4613092"/>
            <a:ext cx="858982" cy="550718"/>
          </a:xfrm>
          <a:prstGeom prst="rightArrow">
            <a:avLst>
              <a:gd name="adj1" fmla="val 41613"/>
              <a:gd name="adj2" fmla="val 50839"/>
            </a:avLst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8">
            <a:extLst>
              <a:ext uri="{FF2B5EF4-FFF2-40B4-BE49-F238E27FC236}">
                <a16:creationId xmlns:a16="http://schemas.microsoft.com/office/drawing/2014/main" id="{BD6DE128-210B-4891-83F1-BF606DB79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90486"/>
              </p:ext>
            </p:extLst>
          </p:nvPr>
        </p:nvGraphicFramePr>
        <p:xfrm>
          <a:off x="396587" y="2213983"/>
          <a:ext cx="11169772" cy="61421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06660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208268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159938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90217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192158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93439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91828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321039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321927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614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기기보호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유연한 설계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디자인 개선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비용절감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편의성 증가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5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오류방지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성능개선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7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프로세스 단축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8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제품 수명연장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9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전력소모 감소</a:t>
                      </a:r>
                      <a:endParaRPr lang="en-US" altLang="ko-KR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10</a:t>
                      </a:r>
                      <a:endParaRPr lang="ko-KR" altLang="en-US" sz="16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D32E085A-21BE-4EEE-B279-BD0D26454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63073"/>
              </p:ext>
            </p:extLst>
          </p:nvPr>
        </p:nvGraphicFramePr>
        <p:xfrm>
          <a:off x="396587" y="2848653"/>
          <a:ext cx="11169772" cy="4595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06660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208268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159938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90217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192158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93439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91828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321039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321927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45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  <p:graphicFrame>
        <p:nvGraphicFramePr>
          <p:cNvPr id="36" name="표 8">
            <a:extLst>
              <a:ext uri="{FF2B5EF4-FFF2-40B4-BE49-F238E27FC236}">
                <a16:creationId xmlns:a16="http://schemas.microsoft.com/office/drawing/2014/main" id="{9CFD98E9-7F7D-4A13-B969-4C78E6D08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7394"/>
              </p:ext>
            </p:extLst>
          </p:nvPr>
        </p:nvGraphicFramePr>
        <p:xfrm>
          <a:off x="396587" y="3337090"/>
          <a:ext cx="11169772" cy="4595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06660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208268">
                  <a:extLst>
                    <a:ext uri="{9D8B030D-6E8A-4147-A177-3AD203B41FA5}">
                      <a16:colId xmlns:a16="http://schemas.microsoft.com/office/drawing/2014/main" val="2288382663"/>
                    </a:ext>
                  </a:extLst>
                </a:gridCol>
                <a:gridCol w="1159938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902174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  <a:gridCol w="1192158">
                  <a:extLst>
                    <a:ext uri="{9D8B030D-6E8A-4147-A177-3AD203B41FA5}">
                      <a16:colId xmlns:a16="http://schemas.microsoft.com/office/drawing/2014/main" val="3983851673"/>
                    </a:ext>
                  </a:extLst>
                </a:gridCol>
                <a:gridCol w="934394">
                  <a:extLst>
                    <a:ext uri="{9D8B030D-6E8A-4147-A177-3AD203B41FA5}">
                      <a16:colId xmlns:a16="http://schemas.microsoft.com/office/drawing/2014/main" val="3553814514"/>
                    </a:ext>
                  </a:extLst>
                </a:gridCol>
                <a:gridCol w="918284">
                  <a:extLst>
                    <a:ext uri="{9D8B030D-6E8A-4147-A177-3AD203B41FA5}">
                      <a16:colId xmlns:a16="http://schemas.microsoft.com/office/drawing/2014/main" val="4230781116"/>
                    </a:ext>
                  </a:extLst>
                </a:gridCol>
                <a:gridCol w="1321039">
                  <a:extLst>
                    <a:ext uri="{9D8B030D-6E8A-4147-A177-3AD203B41FA5}">
                      <a16:colId xmlns:a16="http://schemas.microsoft.com/office/drawing/2014/main" val="1019443215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1538805246"/>
                    </a:ext>
                  </a:extLst>
                </a:gridCol>
                <a:gridCol w="1321927">
                  <a:extLst>
                    <a:ext uri="{9D8B030D-6E8A-4147-A177-3AD203B41FA5}">
                      <a16:colId xmlns:a16="http://schemas.microsoft.com/office/drawing/2014/main" val="1978526596"/>
                    </a:ext>
                  </a:extLst>
                </a:gridCol>
              </a:tblGrid>
              <a:tr h="45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0.16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0.10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0.50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0.04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0.32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0760B2E-3518-4192-9CAC-7903EA26C863}"/>
              </a:ext>
            </a:extLst>
          </p:cNvPr>
          <p:cNvSpPr/>
          <p:nvPr/>
        </p:nvSpPr>
        <p:spPr>
          <a:xfrm>
            <a:off x="396587" y="3313935"/>
            <a:ext cx="11169772" cy="482714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329634" y="322631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096047" y="892127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79445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특허를 통한 상호관계 정의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4DB6C-AC0E-4E20-8710-2E9563B188A5}"/>
              </a:ext>
            </a:extLst>
          </p:cNvPr>
          <p:cNvSpPr txBox="1"/>
          <p:nvPr/>
        </p:nvSpPr>
        <p:spPr>
          <a:xfrm>
            <a:off x="559525" y="3004458"/>
            <a:ext cx="3446584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전원버튼과 지문버튼 </a:t>
            </a:r>
            <a:r>
              <a:rPr lang="ko-KR" altLang="en-US" sz="16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분리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CPI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투명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폴리이미드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커버윈도</a:t>
            </a:r>
            <a:endParaRPr lang="en-US" altLang="ko-KR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힌지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각도 조절 </a:t>
            </a:r>
            <a:r>
              <a:rPr lang="en-US" altLang="ko-KR" sz="16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E9E0A0-5517-4EB7-A424-67630FD4D0FB}"/>
              </a:ext>
            </a:extLst>
          </p:cNvPr>
          <p:cNvSpPr txBox="1"/>
          <p:nvPr/>
        </p:nvSpPr>
        <p:spPr>
          <a:xfrm>
            <a:off x="5141468" y="3004458"/>
            <a:ext cx="3446584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전원버튼과 지문버튼 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일체형</a:t>
            </a:r>
            <a:endParaRPr lang="en-US" altLang="ko-KR" sz="1600" dirty="0">
              <a:solidFill>
                <a:schemeClr val="accent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UTG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초박막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강화유리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커버윈도</a:t>
            </a:r>
            <a:endParaRPr lang="en-US" altLang="ko-KR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프리스탑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힌지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각도 조절 </a:t>
            </a:r>
            <a:r>
              <a:rPr lang="en-US" altLang="ko-KR" sz="16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3D5E974-61BF-4130-A887-BFD153BA600C}"/>
              </a:ext>
            </a:extLst>
          </p:cNvPr>
          <p:cNvSpPr/>
          <p:nvPr/>
        </p:nvSpPr>
        <p:spPr>
          <a:xfrm>
            <a:off x="1512566" y="2451541"/>
            <a:ext cx="1540503" cy="442384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갤럭시 </a:t>
            </a:r>
            <a:r>
              <a:rPr lang="en-US" altLang="ko-KR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Z </a:t>
            </a:r>
            <a:r>
              <a:rPr lang="ko-KR" altLang="en-US" dirty="0" err="1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폴드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C94A6-D064-46BF-A223-13782E7A8DEF}"/>
              </a:ext>
            </a:extLst>
          </p:cNvPr>
          <p:cNvSpPr txBox="1"/>
          <p:nvPr/>
        </p:nvSpPr>
        <p:spPr>
          <a:xfrm>
            <a:off x="396587" y="1602664"/>
            <a:ext cx="667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상세한 기술 특성 반영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by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제품의 생산공정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제품 기술에 대한 자료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E37F4-AC14-4083-A02D-E1D7693B5079}"/>
              </a:ext>
            </a:extLst>
          </p:cNvPr>
          <p:cNvSpPr/>
          <p:nvPr/>
        </p:nvSpPr>
        <p:spPr>
          <a:xfrm>
            <a:off x="5771225" y="2451541"/>
            <a:ext cx="2187070" cy="442384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갤럭시 </a:t>
            </a:r>
            <a:r>
              <a:rPr lang="en-US" altLang="ko-KR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Z </a:t>
            </a:r>
            <a:r>
              <a:rPr lang="ko-KR" altLang="en-US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플립</a:t>
            </a:r>
            <a:r>
              <a:rPr lang="en-US" altLang="ko-KR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폴드</a:t>
            </a:r>
            <a:r>
              <a:rPr lang="en-US" altLang="ko-KR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5CCF0-8D7D-4C0A-BE13-622A5EBA24F7}"/>
              </a:ext>
            </a:extLst>
          </p:cNvPr>
          <p:cNvCxnSpPr/>
          <p:nvPr/>
        </p:nvCxnSpPr>
        <p:spPr>
          <a:xfrm>
            <a:off x="3409801" y="2672733"/>
            <a:ext cx="2090058" cy="0"/>
          </a:xfrm>
          <a:prstGeom prst="straightConnector1">
            <a:avLst/>
          </a:prstGeom>
          <a:ln w="28575">
            <a:solidFill>
              <a:srgbClr val="5D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22B95CC-C653-4212-B27E-B0B6C067E0CD}"/>
              </a:ext>
            </a:extLst>
          </p:cNvPr>
          <p:cNvSpPr/>
          <p:nvPr/>
        </p:nvSpPr>
        <p:spPr>
          <a:xfrm>
            <a:off x="2945947" y="4831976"/>
            <a:ext cx="1579221" cy="1495788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DISPLAY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79A9D-2EA5-499C-A45D-47AD3B2A5E94}"/>
              </a:ext>
            </a:extLst>
          </p:cNvPr>
          <p:cNvSpPr txBox="1"/>
          <p:nvPr/>
        </p:nvSpPr>
        <p:spPr>
          <a:xfrm>
            <a:off x="4781186" y="5164463"/>
            <a:ext cx="605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플립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커버 디스플레이 단순 활용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전화 확인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카메라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F2C403-8CAB-4389-9725-A23939108A38}"/>
              </a:ext>
            </a:extLst>
          </p:cNvPr>
          <p:cNvSpPr txBox="1"/>
          <p:nvPr/>
        </p:nvSpPr>
        <p:spPr>
          <a:xfrm>
            <a:off x="4781187" y="5703037"/>
            <a:ext cx="605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폴드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커버 디스플레이 </a:t>
            </a:r>
            <a:r>
              <a:rPr lang="ko-KR" altLang="en-US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다용도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활용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 스마트폰과 </a:t>
            </a:r>
            <a:r>
              <a:rPr lang="ko-KR" altLang="en-US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 기능</a:t>
            </a:r>
            <a:endParaRPr lang="en-US" altLang="ko-KR" dirty="0">
              <a:solidFill>
                <a:schemeClr val="accent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B724C23D-DC6D-4EF5-92A8-2A8C16713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17840"/>
              </p:ext>
            </p:extLst>
          </p:nvPr>
        </p:nvGraphicFramePr>
        <p:xfrm>
          <a:off x="8913070" y="2672733"/>
          <a:ext cx="2642178" cy="201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21089">
                  <a:extLst>
                    <a:ext uri="{9D8B030D-6E8A-4147-A177-3AD203B41FA5}">
                      <a16:colId xmlns:a16="http://schemas.microsoft.com/office/drawing/2014/main" val="2575086909"/>
                    </a:ext>
                  </a:extLst>
                </a:gridCol>
                <a:gridCol w="1321089">
                  <a:extLst>
                    <a:ext uri="{9D8B030D-6E8A-4147-A177-3AD203B41FA5}">
                      <a16:colId xmlns:a16="http://schemas.microsoft.com/office/drawing/2014/main" val="1340474851"/>
                    </a:ext>
                  </a:extLst>
                </a:gridCol>
              </a:tblGrid>
              <a:tr h="3352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25202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915700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990373"/>
                  </a:ext>
                </a:extLst>
              </a:tr>
              <a:tr h="3352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필름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0871603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카메라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713780"/>
                  </a:ext>
                </a:extLst>
              </a:tr>
              <a:tr h="3185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⋮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256737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7F22AC-425C-4583-A129-B4599DFA5931}"/>
              </a:ext>
            </a:extLst>
          </p:cNvPr>
          <p:cNvSpPr/>
          <p:nvPr/>
        </p:nvSpPr>
        <p:spPr>
          <a:xfrm>
            <a:off x="10234159" y="2672733"/>
            <a:ext cx="1321089" cy="33172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6A9550-7ED2-4647-BAED-856EA5FBA0FF}"/>
              </a:ext>
            </a:extLst>
          </p:cNvPr>
          <p:cNvSpPr/>
          <p:nvPr/>
        </p:nvSpPr>
        <p:spPr>
          <a:xfrm>
            <a:off x="10231460" y="3346848"/>
            <a:ext cx="1321089" cy="33172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 animBg="1"/>
      <p:bldP spid="7" grpId="0"/>
      <p:bldP spid="37" grpId="0" animBg="1"/>
      <p:bldP spid="11" grpId="0" animBg="1"/>
      <p:bldP spid="38" grpId="0"/>
      <p:bldP spid="40" grpId="0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743718" y="211846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상호관계 점수 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510131" y="781342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79445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특허를 통한 상호관계 정의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12BD-612E-4305-BAB4-888FFF503872}"/>
              </a:ext>
            </a:extLst>
          </p:cNvPr>
          <p:cNvGrpSpPr/>
          <p:nvPr/>
        </p:nvGrpSpPr>
        <p:grpSpPr>
          <a:xfrm>
            <a:off x="230614" y="1870222"/>
            <a:ext cx="10113544" cy="2071651"/>
            <a:chOff x="489535" y="2283670"/>
            <a:chExt cx="10113544" cy="207165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1DD071-48A3-4DC6-8F2A-2B88F7A12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34" b="59848"/>
            <a:stretch/>
          </p:blipFill>
          <p:spPr>
            <a:xfrm>
              <a:off x="2580310" y="2283670"/>
              <a:ext cx="8022769" cy="2071651"/>
            </a:xfrm>
            <a:prstGeom prst="rect">
              <a:avLst/>
            </a:prstGeom>
          </p:spPr>
        </p:pic>
        <p:pic>
          <p:nvPicPr>
            <p:cNvPr id="28" name="그림 27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08BF622B-73B0-4AFF-8E4C-FFD0707C5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35" y="2494555"/>
              <a:ext cx="2064500" cy="186076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3988085-7FAF-48DA-8FCB-B5EB472C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85" y="2283670"/>
              <a:ext cx="705870" cy="230765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6C2FEE3-CDCC-47A5-BBCA-FFA8653C4D8C}"/>
                </a:ext>
              </a:extLst>
            </p:cNvPr>
            <p:cNvSpPr/>
            <p:nvPr/>
          </p:nvSpPr>
          <p:spPr>
            <a:xfrm>
              <a:off x="7472554" y="2547668"/>
              <a:ext cx="93600" cy="108000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C88F904-EF64-4F8D-A36A-A6024183DC10}"/>
                </a:ext>
              </a:extLst>
            </p:cNvPr>
            <p:cNvSpPr/>
            <p:nvPr/>
          </p:nvSpPr>
          <p:spPr>
            <a:xfrm>
              <a:off x="7472554" y="2957243"/>
              <a:ext cx="93600" cy="108000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F218E4-1CA7-4B07-A9C5-323A70A7C671}"/>
              </a:ext>
            </a:extLst>
          </p:cNvPr>
          <p:cNvGrpSpPr/>
          <p:nvPr/>
        </p:nvGrpSpPr>
        <p:grpSpPr>
          <a:xfrm>
            <a:off x="204460" y="4205871"/>
            <a:ext cx="10139698" cy="2544182"/>
            <a:chOff x="770333" y="3906876"/>
            <a:chExt cx="10139698" cy="254418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B00A137-A4B7-4A7A-A7FB-6A775723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7" t="50877"/>
            <a:stretch/>
          </p:blipFill>
          <p:spPr>
            <a:xfrm>
              <a:off x="2885631" y="3920686"/>
              <a:ext cx="8024400" cy="25303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90AD886-8FD9-43E9-B0FA-7093BDFF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33" y="4110318"/>
              <a:ext cx="2097146" cy="230274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6A43FD-989B-42F4-9095-B71868BF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559" y="3906876"/>
              <a:ext cx="705870" cy="23076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81152A6-7B86-4BD3-8A8E-700EC860A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34" t="16795" b="80201"/>
            <a:stretch/>
          </p:blipFill>
          <p:spPr>
            <a:xfrm>
              <a:off x="2899063" y="4775201"/>
              <a:ext cx="8010000" cy="15478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55E1E3-483E-4089-BD50-D9F96EC9754D}"/>
              </a:ext>
            </a:extLst>
          </p:cNvPr>
          <p:cNvSpPr txBox="1"/>
          <p:nvPr/>
        </p:nvSpPr>
        <p:spPr>
          <a:xfrm>
            <a:off x="10461807" y="3582755"/>
            <a:ext cx="1730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폴드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F02D82-5C2D-4E07-A4C5-F29285D132DA}"/>
              </a:ext>
            </a:extLst>
          </p:cNvPr>
          <p:cNvSpPr txBox="1"/>
          <p:nvPr/>
        </p:nvSpPr>
        <p:spPr>
          <a:xfrm>
            <a:off x="10461807" y="6307600"/>
            <a:ext cx="1499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갤럭시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플립</a:t>
            </a:r>
          </a:p>
        </p:txBody>
      </p:sp>
    </p:spTree>
    <p:extLst>
      <p:ext uri="{BB962C8B-B14F-4D97-AF65-F5344CB8AC3E}">
        <p14:creationId xmlns:p14="http://schemas.microsoft.com/office/powerpoint/2010/main" val="11988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1B9E0-D91C-4BB8-AE48-E494612E6D12}"/>
              </a:ext>
            </a:extLst>
          </p:cNvPr>
          <p:cNvSpPr txBox="1"/>
          <p:nvPr/>
        </p:nvSpPr>
        <p:spPr>
          <a:xfrm>
            <a:off x="443345" y="3167390"/>
            <a:ext cx="424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STEP1. </a:t>
            </a:r>
            <a:r>
              <a:rPr lang="ko-KR" altLang="en-US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301075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743718" y="211846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510131" y="781342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79445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특허를 통한 상호관계 정의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5E05894-6C40-4A76-98A7-CE3CF390B728}"/>
              </a:ext>
            </a:extLst>
          </p:cNvPr>
          <p:cNvSpPr/>
          <p:nvPr/>
        </p:nvSpPr>
        <p:spPr>
          <a:xfrm>
            <a:off x="396587" y="1708975"/>
            <a:ext cx="1540503" cy="36933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①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갤럭시 </a:t>
            </a:r>
            <a:r>
              <a:rPr lang="ko-KR" altLang="en-US" sz="1600" dirty="0" err="1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폴드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6" name="그림 35" descr="캐비닛, 가구, 앉아있는, 주차이(가) 표시된 사진&#10;&#10;자동 생성된 설명">
            <a:extLst>
              <a:ext uri="{FF2B5EF4-FFF2-40B4-BE49-F238E27FC236}">
                <a16:creationId xmlns:a16="http://schemas.microsoft.com/office/drawing/2014/main" id="{9FF70E4B-331F-4BBA-9265-B217AEBC6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0" y="2952669"/>
            <a:ext cx="10971699" cy="2731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4E787-E199-4E29-8659-808CA0F81015}"/>
              </a:ext>
            </a:extLst>
          </p:cNvPr>
          <p:cNvSpPr txBox="1"/>
          <p:nvPr/>
        </p:nvSpPr>
        <p:spPr>
          <a:xfrm>
            <a:off x="610150" y="2401584"/>
            <a:ext cx="287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*) 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△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1,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○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◎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9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0D8F6B-5A13-484D-A5D3-3F6978BBC987}"/>
              </a:ext>
            </a:extLst>
          </p:cNvPr>
          <p:cNvSpPr/>
          <p:nvPr/>
        </p:nvSpPr>
        <p:spPr>
          <a:xfrm>
            <a:off x="7811789" y="2952669"/>
            <a:ext cx="763674" cy="25983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6F9016-FF83-4503-A1EE-DCFC1CBF0395}"/>
              </a:ext>
            </a:extLst>
          </p:cNvPr>
          <p:cNvSpPr/>
          <p:nvPr/>
        </p:nvSpPr>
        <p:spPr>
          <a:xfrm>
            <a:off x="1360303" y="3613557"/>
            <a:ext cx="1512000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A2CA09-C464-40A5-BE7D-D3E16A663425}"/>
              </a:ext>
            </a:extLst>
          </p:cNvPr>
          <p:cNvSpPr/>
          <p:nvPr/>
        </p:nvSpPr>
        <p:spPr>
          <a:xfrm>
            <a:off x="1350254" y="4522977"/>
            <a:ext cx="1512000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2218D2-38A2-43C9-A633-9CC8A71ECD62}"/>
              </a:ext>
            </a:extLst>
          </p:cNvPr>
          <p:cNvSpPr/>
          <p:nvPr/>
        </p:nvSpPr>
        <p:spPr>
          <a:xfrm>
            <a:off x="836310" y="3545218"/>
            <a:ext cx="401934" cy="395425"/>
          </a:xfrm>
          <a:prstGeom prst="ellipse">
            <a:avLst/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7375DC-F8B6-4936-9825-DB36C255183B}"/>
              </a:ext>
            </a:extLst>
          </p:cNvPr>
          <p:cNvSpPr/>
          <p:nvPr/>
        </p:nvSpPr>
        <p:spPr>
          <a:xfrm>
            <a:off x="836310" y="4457305"/>
            <a:ext cx="401934" cy="395425"/>
          </a:xfrm>
          <a:prstGeom prst="ellipse">
            <a:avLst/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7D39-7241-49CD-94ED-082EEDEB7D26}"/>
              </a:ext>
            </a:extLst>
          </p:cNvPr>
          <p:cNvSpPr txBox="1"/>
          <p:nvPr/>
        </p:nvSpPr>
        <p:spPr>
          <a:xfrm>
            <a:off x="3948544" y="5941603"/>
            <a:ext cx="495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영상의 성능 개선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가장 중요한 </a:t>
            </a:r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CTQ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선정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3DAA44-6514-4D6E-A5DE-649901A2FA76}"/>
              </a:ext>
            </a:extLst>
          </p:cNvPr>
          <p:cNvSpPr/>
          <p:nvPr/>
        </p:nvSpPr>
        <p:spPr>
          <a:xfrm>
            <a:off x="7831885" y="5174526"/>
            <a:ext cx="763674" cy="50987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BE693C-E825-49DD-8655-D89625B20F14}"/>
              </a:ext>
            </a:extLst>
          </p:cNvPr>
          <p:cNvSpPr/>
          <p:nvPr/>
        </p:nvSpPr>
        <p:spPr>
          <a:xfrm>
            <a:off x="7811938" y="3645497"/>
            <a:ext cx="783621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541413-5AC9-4D16-AE11-CBE2575B2181}"/>
              </a:ext>
            </a:extLst>
          </p:cNvPr>
          <p:cNvSpPr/>
          <p:nvPr/>
        </p:nvSpPr>
        <p:spPr>
          <a:xfrm>
            <a:off x="7831885" y="4522977"/>
            <a:ext cx="783621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A4E4F-5CF2-411C-8443-172E3C7A0872}"/>
              </a:ext>
            </a:extLst>
          </p:cNvPr>
          <p:cNvSpPr txBox="1"/>
          <p:nvPr/>
        </p:nvSpPr>
        <p:spPr>
          <a:xfrm>
            <a:off x="9960952" y="6356788"/>
            <a:ext cx="222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*CTQ :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핵심 품질 특성 </a:t>
            </a:r>
          </a:p>
        </p:txBody>
      </p:sp>
    </p:spTree>
    <p:extLst>
      <p:ext uri="{BB962C8B-B14F-4D97-AF65-F5344CB8AC3E}">
        <p14:creationId xmlns:p14="http://schemas.microsoft.com/office/powerpoint/2010/main" val="264627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37" grpId="0" animBg="1"/>
      <p:bldP spid="38" grpId="0" animBg="1"/>
      <p:bldP spid="40" grpId="0" animBg="1"/>
      <p:bldP spid="9" grpId="0" animBg="1"/>
      <p:bldP spid="44" grpId="0" animBg="1"/>
      <p:bldP spid="10" grpId="0"/>
      <p:bldP spid="48" grpId="0" animBg="1"/>
      <p:bldP spid="49" grpId="0" animBg="1"/>
      <p:bldP spid="50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캐비닛, 가구, 앉아있는, 대형이(가) 표시된 사진&#10;&#10;자동 생성된 설명">
            <a:extLst>
              <a:ext uri="{FF2B5EF4-FFF2-40B4-BE49-F238E27FC236}">
                <a16:creationId xmlns:a16="http://schemas.microsoft.com/office/drawing/2014/main" id="{F8B66B46-15A3-4139-A764-33255C40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2770916"/>
            <a:ext cx="10895213" cy="3150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작성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연구방법 및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743718" y="211846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4194182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상호관계 점수 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096000" y="1016368"/>
            <a:ext cx="204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상호관계 점수 해석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510131" y="781342"/>
            <a:ext cx="1296557" cy="900000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779445" y="1016368"/>
            <a:ext cx="25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특허를 통한 상호관계 정의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5E05894-6C40-4A76-98A7-CE3CF390B728}"/>
              </a:ext>
            </a:extLst>
          </p:cNvPr>
          <p:cNvSpPr/>
          <p:nvPr/>
        </p:nvSpPr>
        <p:spPr>
          <a:xfrm>
            <a:off x="396587" y="1708975"/>
            <a:ext cx="1540503" cy="36933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②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 panose="02020603050405020304" pitchFamily="18" charset="0"/>
              </a:rPr>
              <a:t>갤럭시 플립</a:t>
            </a:r>
            <a:endParaRPr lang="ko-KR" altLang="en-US" sz="1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4E787-E199-4E29-8659-808CA0F81015}"/>
              </a:ext>
            </a:extLst>
          </p:cNvPr>
          <p:cNvSpPr txBox="1"/>
          <p:nvPr/>
        </p:nvSpPr>
        <p:spPr>
          <a:xfrm>
            <a:off x="648394" y="2260905"/>
            <a:ext cx="287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*) 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△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1,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○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◎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9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0D8F6B-5A13-484D-A5D3-3F6978BBC987}"/>
              </a:ext>
            </a:extLst>
          </p:cNvPr>
          <p:cNvSpPr/>
          <p:nvPr/>
        </p:nvSpPr>
        <p:spPr>
          <a:xfrm>
            <a:off x="7850033" y="2770916"/>
            <a:ext cx="763674" cy="25983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6F9016-FF83-4503-A1EE-DCFC1CBF0395}"/>
              </a:ext>
            </a:extLst>
          </p:cNvPr>
          <p:cNvSpPr/>
          <p:nvPr/>
        </p:nvSpPr>
        <p:spPr>
          <a:xfrm>
            <a:off x="1388498" y="3443634"/>
            <a:ext cx="1512000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A2CA09-C464-40A5-BE7D-D3E16A663425}"/>
              </a:ext>
            </a:extLst>
          </p:cNvPr>
          <p:cNvSpPr/>
          <p:nvPr/>
        </p:nvSpPr>
        <p:spPr>
          <a:xfrm>
            <a:off x="1379041" y="4985628"/>
            <a:ext cx="1512000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2218D2-38A2-43C9-A633-9CC8A71ECD62}"/>
              </a:ext>
            </a:extLst>
          </p:cNvPr>
          <p:cNvSpPr/>
          <p:nvPr/>
        </p:nvSpPr>
        <p:spPr>
          <a:xfrm>
            <a:off x="886251" y="3333303"/>
            <a:ext cx="401934" cy="395425"/>
          </a:xfrm>
          <a:prstGeom prst="ellipse">
            <a:avLst/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7375DC-F8B6-4936-9825-DB36C255183B}"/>
              </a:ext>
            </a:extLst>
          </p:cNvPr>
          <p:cNvSpPr/>
          <p:nvPr/>
        </p:nvSpPr>
        <p:spPr>
          <a:xfrm>
            <a:off x="886251" y="4896769"/>
            <a:ext cx="401934" cy="395425"/>
          </a:xfrm>
          <a:prstGeom prst="ellipse">
            <a:avLst/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7D39-7241-49CD-94ED-082EEDEB7D26}"/>
              </a:ext>
            </a:extLst>
          </p:cNvPr>
          <p:cNvSpPr txBox="1"/>
          <p:nvPr/>
        </p:nvSpPr>
        <p:spPr>
          <a:xfrm>
            <a:off x="3757397" y="6061893"/>
            <a:ext cx="495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영상의 성능 개선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가장 중요한 </a:t>
            </a:r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CTQ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선정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3DAA44-6514-4D6E-A5DE-649901A2FA76}"/>
              </a:ext>
            </a:extLst>
          </p:cNvPr>
          <p:cNvSpPr/>
          <p:nvPr/>
        </p:nvSpPr>
        <p:spPr>
          <a:xfrm>
            <a:off x="7850033" y="5439397"/>
            <a:ext cx="753701" cy="48181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692411-A5AF-4A37-8ACE-30D5979B9B77}"/>
              </a:ext>
            </a:extLst>
          </p:cNvPr>
          <p:cNvSpPr/>
          <p:nvPr/>
        </p:nvSpPr>
        <p:spPr>
          <a:xfrm>
            <a:off x="7840059" y="3443634"/>
            <a:ext cx="763675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DB2150-32AA-406A-9472-DBB60312D5EB}"/>
              </a:ext>
            </a:extLst>
          </p:cNvPr>
          <p:cNvSpPr/>
          <p:nvPr/>
        </p:nvSpPr>
        <p:spPr>
          <a:xfrm>
            <a:off x="7830086" y="4997439"/>
            <a:ext cx="783621" cy="252000"/>
          </a:xfrm>
          <a:prstGeom prst="rect">
            <a:avLst/>
          </a:prstGeom>
          <a:noFill/>
          <a:ln w="57150">
            <a:solidFill>
              <a:srgbClr val="5D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0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37" grpId="0" animBg="1"/>
      <p:bldP spid="38" grpId="0" animBg="1"/>
      <p:bldP spid="40" grpId="0" animBg="1"/>
      <p:bldP spid="9" grpId="0" animBg="1"/>
      <p:bldP spid="44" grpId="0" animBg="1"/>
      <p:bldP spid="10" grpId="0"/>
      <p:bldP spid="48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B82FF-990B-4E27-9C40-10F3AFD0A284}"/>
              </a:ext>
            </a:extLst>
          </p:cNvPr>
          <p:cNvSpPr txBox="1"/>
          <p:nvPr/>
        </p:nvSpPr>
        <p:spPr>
          <a:xfrm>
            <a:off x="314036" y="2665557"/>
            <a:ext cx="578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STEP3. </a:t>
            </a:r>
            <a:r>
              <a:rPr lang="ko-KR" altLang="en-US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연구결과 및 의의와 한계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FACF7-4776-409C-83D4-5039ABB0C00E}"/>
              </a:ext>
            </a:extLst>
          </p:cNvPr>
          <p:cNvSpPr txBox="1"/>
          <p:nvPr/>
        </p:nvSpPr>
        <p:spPr>
          <a:xfrm>
            <a:off x="314036" y="3500008"/>
            <a:ext cx="681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목표치설정</a:t>
            </a:r>
            <a:endParaRPr lang="ko-KR" altLang="en-US" sz="20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6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83194" y="1642798"/>
            <a:ext cx="133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743718" y="211846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3931146" y="1522453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6116753" y="1649257"/>
            <a:ext cx="247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498856" y="1714774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1592868" y="1527883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3352878" y="1624831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5538485" y="162950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E5CEA-F717-4F35-B7E3-4B7C0035BC8C}"/>
              </a:ext>
            </a:extLst>
          </p:cNvPr>
          <p:cNvSpPr txBox="1"/>
          <p:nvPr/>
        </p:nvSpPr>
        <p:spPr>
          <a:xfrm>
            <a:off x="1592868" y="1535076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BD6921F-471E-48CC-98D4-62E62C0A068F}"/>
              </a:ext>
            </a:extLst>
          </p:cNvPr>
          <p:cNvSpPr/>
          <p:nvPr/>
        </p:nvSpPr>
        <p:spPr>
          <a:xfrm>
            <a:off x="515217" y="2520206"/>
            <a:ext cx="1380050" cy="1299319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헤도닉</a:t>
            </a:r>
            <a:r>
              <a:rPr lang="ko-KR" altLang="en-US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dirty="0">
              <a:solidFill>
                <a:schemeClr val="tx1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가격분석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369D0B-DC1D-4BAC-A797-75D345588DFC}"/>
              </a:ext>
            </a:extLst>
          </p:cNvPr>
          <p:cNvSpPr txBox="1"/>
          <p:nvPr/>
        </p:nvSpPr>
        <p:spPr>
          <a:xfrm>
            <a:off x="5529255" y="3237086"/>
            <a:ext cx="138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 </a:t>
            </a:r>
            <a:r>
              <a:rPr lang="ko-KR" altLang="en-US" dirty="0">
                <a:solidFill>
                  <a:srgbClr val="9549B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가격</a:t>
            </a:r>
            <a:endParaRPr lang="ko-KR" altLang="en-US" sz="1600" dirty="0">
              <a:solidFill>
                <a:srgbClr val="9549B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B85D2C8-2E17-4289-971A-13B90F5E8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6" t="22726" r="38045" b="36290"/>
          <a:stretch/>
        </p:blipFill>
        <p:spPr>
          <a:xfrm>
            <a:off x="2330477" y="2491451"/>
            <a:ext cx="2831446" cy="57492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649D796-2A07-4FA2-A087-159191B83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5" t="31397" r="28395" b="24247"/>
          <a:stretch/>
        </p:blipFill>
        <p:spPr>
          <a:xfrm>
            <a:off x="5907789" y="2573972"/>
            <a:ext cx="3858556" cy="54649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2F4271-0B3E-4E83-BAA2-D913616C620E}"/>
              </a:ext>
            </a:extLst>
          </p:cNvPr>
          <p:cNvCxnSpPr/>
          <p:nvPr/>
        </p:nvCxnSpPr>
        <p:spPr>
          <a:xfrm>
            <a:off x="3435359" y="3066375"/>
            <a:ext cx="138783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31C826DE-365D-4903-8384-914C5C59C99D}"/>
              </a:ext>
            </a:extLst>
          </p:cNvPr>
          <p:cNvSpPr/>
          <p:nvPr/>
        </p:nvSpPr>
        <p:spPr>
          <a:xfrm>
            <a:off x="2330477" y="2533013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0D3DB2F-837A-4B90-99A6-0903AA6FDBC7}"/>
              </a:ext>
            </a:extLst>
          </p:cNvPr>
          <p:cNvSpPr/>
          <p:nvPr/>
        </p:nvSpPr>
        <p:spPr>
          <a:xfrm>
            <a:off x="5920660" y="2533825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765D9FB-6051-4C9F-9BA9-ACA8D900AF77}"/>
              </a:ext>
            </a:extLst>
          </p:cNvPr>
          <p:cNvSpPr/>
          <p:nvPr/>
        </p:nvSpPr>
        <p:spPr>
          <a:xfrm>
            <a:off x="8179619" y="2573972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2927DC9-949C-40F5-972E-975BB3AE3EAD}"/>
              </a:ext>
            </a:extLst>
          </p:cNvPr>
          <p:cNvSpPr/>
          <p:nvPr/>
        </p:nvSpPr>
        <p:spPr>
          <a:xfrm>
            <a:off x="7517515" y="2555964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4CA4AB-A7F8-4FCD-A04E-3363D984DA91}"/>
              </a:ext>
            </a:extLst>
          </p:cNvPr>
          <p:cNvSpPr txBox="1"/>
          <p:nvPr/>
        </p:nvSpPr>
        <p:spPr>
          <a:xfrm>
            <a:off x="6020913" y="3853946"/>
            <a:ext cx="38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스마트폰의 </a:t>
            </a:r>
            <a:r>
              <a:rPr lang="ko-KR" altLang="en-US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하드웨어 및 소프트웨어적 요인</a:t>
            </a:r>
            <a:endParaRPr lang="ko-KR" altLang="en-US" sz="1600" dirty="0">
              <a:solidFill>
                <a:srgbClr val="71169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3EBD269-6EC1-49C4-90FA-9F57A92ECD2C}"/>
              </a:ext>
            </a:extLst>
          </p:cNvPr>
          <p:cNvCxnSpPr>
            <a:cxnSpLocks/>
          </p:cNvCxnSpPr>
          <p:nvPr/>
        </p:nvCxnSpPr>
        <p:spPr>
          <a:xfrm>
            <a:off x="7816135" y="3127387"/>
            <a:ext cx="0" cy="69213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C730E1-AD90-4689-82A4-88F6950A5093}"/>
              </a:ext>
            </a:extLst>
          </p:cNvPr>
          <p:cNvSpPr txBox="1"/>
          <p:nvPr/>
        </p:nvSpPr>
        <p:spPr>
          <a:xfrm>
            <a:off x="7969191" y="3234412"/>
            <a:ext cx="161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요인들의 </a:t>
            </a:r>
            <a:r>
              <a:rPr lang="ko-KR" altLang="en-US">
                <a:solidFill>
                  <a:srgbClr val="9549B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가치</a:t>
            </a:r>
            <a:endParaRPr lang="ko-KR" altLang="en-US" sz="1600" dirty="0">
              <a:solidFill>
                <a:srgbClr val="9549B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7FA4A2-C6E8-4CAF-8528-C35DB57D8EC0}"/>
              </a:ext>
            </a:extLst>
          </p:cNvPr>
          <p:cNvSpPr/>
          <p:nvPr/>
        </p:nvSpPr>
        <p:spPr>
          <a:xfrm>
            <a:off x="2613318" y="4553009"/>
            <a:ext cx="6866572" cy="497941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가능한 모든 속성으로 가격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재화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분해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939B1D-A39D-4D69-A595-2F51F3D8C43C}"/>
              </a:ext>
            </a:extLst>
          </p:cNvPr>
          <p:cNvSpPr/>
          <p:nvPr/>
        </p:nvSpPr>
        <p:spPr>
          <a:xfrm>
            <a:off x="2613318" y="5256204"/>
            <a:ext cx="6866572" cy="497941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분석의 신뢰성을 높이기 위해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Y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모두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사이로 정규화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581B92A-E5FE-43C3-81EC-02CB1E69081D}"/>
              </a:ext>
            </a:extLst>
          </p:cNvPr>
          <p:cNvSpPr/>
          <p:nvPr/>
        </p:nvSpPr>
        <p:spPr>
          <a:xfrm>
            <a:off x="2613318" y="6004347"/>
            <a:ext cx="6866572" cy="497941"/>
          </a:xfrm>
          <a:prstGeom prst="roundRect">
            <a:avLst/>
          </a:prstGeom>
          <a:solidFill>
            <a:srgbClr val="BFBC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도출된 각 개별 속성들의 가치를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483272-8111-4E7B-89AA-878DCFC732B7}"/>
              </a:ext>
            </a:extLst>
          </p:cNvPr>
          <p:cNvSpPr txBox="1"/>
          <p:nvPr/>
        </p:nvSpPr>
        <p:spPr>
          <a:xfrm>
            <a:off x="305662" y="1000979"/>
            <a:ext cx="1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</a:p>
        </p:txBody>
      </p:sp>
    </p:spTree>
    <p:extLst>
      <p:ext uri="{BB962C8B-B14F-4D97-AF65-F5344CB8AC3E}">
        <p14:creationId xmlns:p14="http://schemas.microsoft.com/office/powerpoint/2010/main" val="37318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21" grpId="0"/>
      <p:bldP spid="22" grpId="0" animBg="1"/>
      <p:bldP spid="24" grpId="0"/>
      <p:bldP spid="24" grpId="1"/>
      <p:bldP spid="5" grpId="0"/>
      <p:bldP spid="28" grpId="0"/>
      <p:bldP spid="29" grpId="0"/>
      <p:bldP spid="31" grpId="0" animBg="1"/>
      <p:bldP spid="36" grpId="0"/>
      <p:bldP spid="11" grpId="0" animBg="1"/>
      <p:bldP spid="45" grpId="0" animBg="1"/>
      <p:bldP spid="46" grpId="0" animBg="1"/>
      <p:bldP spid="47" grpId="0" animBg="1"/>
      <p:bldP spid="49" grpId="0"/>
      <p:bldP spid="51" grpId="0"/>
      <p:bldP spid="52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64407" y="204866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233190" y="887529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245095" y="1008049"/>
            <a:ext cx="247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619545" y="1707794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721210" y="8866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81220" y="9836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66827" y="9882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369D0B-DC1D-4BAC-A797-75D345588DFC}"/>
              </a:ext>
            </a:extLst>
          </p:cNvPr>
          <p:cNvSpPr txBox="1"/>
          <p:nvPr/>
        </p:nvSpPr>
        <p:spPr>
          <a:xfrm>
            <a:off x="2753598" y="3031393"/>
            <a:ext cx="138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 </a:t>
            </a:r>
            <a:r>
              <a:rPr lang="ko-KR" altLang="en-US" dirty="0">
                <a:solidFill>
                  <a:srgbClr val="9549B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가격</a:t>
            </a:r>
            <a:endParaRPr lang="ko-KR" altLang="en-US" sz="1600" dirty="0">
              <a:solidFill>
                <a:srgbClr val="9549B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49D796-2A07-4FA2-A087-159191B83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5" t="31397" r="28395" b="24247"/>
          <a:stretch/>
        </p:blipFill>
        <p:spPr>
          <a:xfrm>
            <a:off x="3132132" y="2368279"/>
            <a:ext cx="3858556" cy="546490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60D3DB2F-837A-4B90-99A6-0903AA6FDBC7}"/>
              </a:ext>
            </a:extLst>
          </p:cNvPr>
          <p:cNvSpPr/>
          <p:nvPr/>
        </p:nvSpPr>
        <p:spPr>
          <a:xfrm>
            <a:off x="3145003" y="2328132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F47A2-EE4F-406A-94DC-4DD35074AC1A}"/>
              </a:ext>
            </a:extLst>
          </p:cNvPr>
          <p:cNvSpPr txBox="1"/>
          <p:nvPr/>
        </p:nvSpPr>
        <p:spPr>
          <a:xfrm>
            <a:off x="2812477" y="3395777"/>
            <a:ext cx="7048500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en-US" altLang="ko-KR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S·Z·Note</a:t>
            </a:r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시리즈 스마트폰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51</a:t>
            </a:r>
            <a:r>
              <a:rPr lang="ko-KR" altLang="en-US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종의 출고가 </a:t>
            </a:r>
            <a:r>
              <a:rPr lang="en-US" altLang="ko-KR" sz="1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 </a:t>
            </a:r>
            <a:endParaRPr lang="en-US" altLang="ko-KR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Wingdings" panose="05000000000000000000" pitchFamily="2" charset="2"/>
              </a:rPr>
              <a:t> X 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Wingdings" panose="05000000000000000000" pitchFamily="2" charset="2"/>
              </a:rPr>
              <a:t>요인 중에 시간을 추가하고 통제변수로 두어 물가 상승을 고려함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AE6E6B-0AC6-4120-B6EA-C73F60436101}"/>
              </a:ext>
            </a:extLst>
          </p:cNvPr>
          <p:cNvSpPr txBox="1"/>
          <p:nvPr/>
        </p:nvSpPr>
        <p:spPr>
          <a:xfrm>
            <a:off x="2781984" y="4269606"/>
            <a:ext cx="730360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시리즈는 같은 스펙에서도 저가 모델로 출시되는 경우가 많아 분석에서 제외  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9352B2-0014-4CDF-BED1-585BFA6C9F04}"/>
              </a:ext>
            </a:extLst>
          </p:cNvPr>
          <p:cNvSpPr/>
          <p:nvPr/>
        </p:nvSpPr>
        <p:spPr>
          <a:xfrm>
            <a:off x="4743957" y="2328132"/>
            <a:ext cx="597241" cy="58250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AC9858-2ADC-4BE7-B86A-FEE3B8E020AA}"/>
              </a:ext>
            </a:extLst>
          </p:cNvPr>
          <p:cNvSpPr txBox="1"/>
          <p:nvPr/>
        </p:nvSpPr>
        <p:spPr>
          <a:xfrm>
            <a:off x="4562535" y="1824976"/>
            <a:ext cx="38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스마트폰의 </a:t>
            </a:r>
            <a:r>
              <a:rPr lang="ko-KR" altLang="en-US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하드웨어 및 소프트웨어적 요인</a:t>
            </a:r>
            <a:endParaRPr lang="ko-KR" altLang="en-US" sz="1600" dirty="0">
              <a:solidFill>
                <a:srgbClr val="71169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77CA34-B6BA-4B86-8F5D-764E1715C9ED}"/>
              </a:ext>
            </a:extLst>
          </p:cNvPr>
          <p:cNvSpPr/>
          <p:nvPr/>
        </p:nvSpPr>
        <p:spPr>
          <a:xfrm>
            <a:off x="382536" y="4112317"/>
            <a:ext cx="914400" cy="873829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39FD525-8B17-408C-B014-5862DAFDE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30427"/>
              </p:ext>
            </p:extLst>
          </p:nvPr>
        </p:nvGraphicFramePr>
        <p:xfrm>
          <a:off x="1819875" y="3964965"/>
          <a:ext cx="9447948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9772">
                  <a:extLst>
                    <a:ext uri="{9D8B030D-6E8A-4147-A177-3AD203B41FA5}">
                      <a16:colId xmlns:a16="http://schemas.microsoft.com/office/drawing/2014/main" val="3277521351"/>
                    </a:ext>
                  </a:extLst>
                </a:gridCol>
                <a:gridCol w="1049772">
                  <a:extLst>
                    <a:ext uri="{9D8B030D-6E8A-4147-A177-3AD203B41FA5}">
                      <a16:colId xmlns:a16="http://schemas.microsoft.com/office/drawing/2014/main" val="3910077548"/>
                    </a:ext>
                  </a:extLst>
                </a:gridCol>
                <a:gridCol w="1049772">
                  <a:extLst>
                    <a:ext uri="{9D8B030D-6E8A-4147-A177-3AD203B41FA5}">
                      <a16:colId xmlns:a16="http://schemas.microsoft.com/office/drawing/2014/main" val="422626837"/>
                    </a:ext>
                  </a:extLst>
                </a:gridCol>
                <a:gridCol w="926536">
                  <a:extLst>
                    <a:ext uri="{9D8B030D-6E8A-4147-A177-3AD203B41FA5}">
                      <a16:colId xmlns:a16="http://schemas.microsoft.com/office/drawing/2014/main" val="226848504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439800106"/>
                    </a:ext>
                  </a:extLst>
                </a:gridCol>
                <a:gridCol w="889280">
                  <a:extLst>
                    <a:ext uri="{9D8B030D-6E8A-4147-A177-3AD203B41FA5}">
                      <a16:colId xmlns:a16="http://schemas.microsoft.com/office/drawing/2014/main" val="1776006157"/>
                    </a:ext>
                  </a:extLst>
                </a:gridCol>
                <a:gridCol w="646518">
                  <a:extLst>
                    <a:ext uri="{9D8B030D-6E8A-4147-A177-3AD203B41FA5}">
                      <a16:colId xmlns:a16="http://schemas.microsoft.com/office/drawing/2014/main" val="2681059416"/>
                    </a:ext>
                  </a:extLst>
                </a:gridCol>
                <a:gridCol w="726513">
                  <a:extLst>
                    <a:ext uri="{9D8B030D-6E8A-4147-A177-3AD203B41FA5}">
                      <a16:colId xmlns:a16="http://schemas.microsoft.com/office/drawing/2014/main" val="418692827"/>
                    </a:ext>
                  </a:extLst>
                </a:gridCol>
                <a:gridCol w="726513">
                  <a:extLst>
                    <a:ext uri="{9D8B030D-6E8A-4147-A177-3AD203B41FA5}">
                      <a16:colId xmlns:a16="http://schemas.microsoft.com/office/drawing/2014/main" val="1670856226"/>
                    </a:ext>
                  </a:extLst>
                </a:gridCol>
                <a:gridCol w="1049772">
                  <a:extLst>
                    <a:ext uri="{9D8B030D-6E8A-4147-A177-3AD203B41FA5}">
                      <a16:colId xmlns:a16="http://schemas.microsoft.com/office/drawing/2014/main" val="3373830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CPU1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CPU2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CPU3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GPU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화면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밀도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무게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두께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59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RAM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ROM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SD card 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방수방진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후면카메라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후면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화소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망원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BF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출시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BF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전면 화소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51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얼굴인식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지문인식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빅스비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삼성페이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배터리</a:t>
                      </a:r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스테레오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</a:t>
                      </a:r>
                      <a:r>
                        <a:rPr lang="ko-KR" altLang="en-US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주사율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Foldable</a:t>
                      </a:r>
                      <a:endParaRPr lang="ko-KR" altLang="en-US" sz="16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054045"/>
                  </a:ext>
                </a:extLst>
              </a:tr>
            </a:tbl>
          </a:graphicData>
        </a:graphic>
      </p:graphicFrame>
      <p:sp>
        <p:nvSpPr>
          <p:cNvPr id="41" name="타원 40">
            <a:extLst>
              <a:ext uri="{FF2B5EF4-FFF2-40B4-BE49-F238E27FC236}">
                <a16:creationId xmlns:a16="http://schemas.microsoft.com/office/drawing/2014/main" id="{27185D66-1C5D-48DE-BE3C-608E22ADE384}"/>
              </a:ext>
            </a:extLst>
          </p:cNvPr>
          <p:cNvSpPr/>
          <p:nvPr/>
        </p:nvSpPr>
        <p:spPr>
          <a:xfrm>
            <a:off x="382536" y="4112317"/>
            <a:ext cx="914400" cy="873829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27DF6-6156-4E4E-9319-81BA3A8240F9}"/>
              </a:ext>
            </a:extLst>
          </p:cNvPr>
          <p:cNvSpPr txBox="1"/>
          <p:nvPr/>
        </p:nvSpPr>
        <p:spPr>
          <a:xfrm>
            <a:off x="5468336" y="5490855"/>
            <a:ext cx="609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 ‘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휴대폰 카메라와 디지털 카메라의 화소의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가격비교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논문 및 기타 논문 참고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98B64D-4B3D-407F-8118-081FC884A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7"/>
          <a:stretch/>
        </p:blipFill>
        <p:spPr>
          <a:xfrm>
            <a:off x="8372475" y="2791945"/>
            <a:ext cx="3200021" cy="35648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20FDE9-C782-4243-AF10-2E2F4CB57341}"/>
              </a:ext>
            </a:extLst>
          </p:cNvPr>
          <p:cNvSpPr/>
          <p:nvPr/>
        </p:nvSpPr>
        <p:spPr>
          <a:xfrm>
            <a:off x="10732796" y="3115727"/>
            <a:ext cx="828675" cy="316124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8">
            <a:extLst>
              <a:ext uri="{FF2B5EF4-FFF2-40B4-BE49-F238E27FC236}">
                <a16:creationId xmlns:a16="http://schemas.microsoft.com/office/drawing/2014/main" id="{53DF9DE4-3C0C-4983-BE3A-D43A16521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32306"/>
              </p:ext>
            </p:extLst>
          </p:nvPr>
        </p:nvGraphicFramePr>
        <p:xfrm>
          <a:off x="1745272" y="4135211"/>
          <a:ext cx="4826979" cy="11312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32821">
                  <a:extLst>
                    <a:ext uri="{9D8B030D-6E8A-4147-A177-3AD203B41FA5}">
                      <a16:colId xmlns:a16="http://schemas.microsoft.com/office/drawing/2014/main" val="454911671"/>
                    </a:ext>
                  </a:extLst>
                </a:gridCol>
                <a:gridCol w="1530621">
                  <a:extLst>
                    <a:ext uri="{9D8B030D-6E8A-4147-A177-3AD203B41FA5}">
                      <a16:colId xmlns:a16="http://schemas.microsoft.com/office/drawing/2014/main" val="568186287"/>
                    </a:ext>
                  </a:extLst>
                </a:gridCol>
                <a:gridCol w="1563537">
                  <a:extLst>
                    <a:ext uri="{9D8B030D-6E8A-4147-A177-3AD203B41FA5}">
                      <a16:colId xmlns:a16="http://schemas.microsoft.com/office/drawing/2014/main" val="4044698884"/>
                    </a:ext>
                  </a:extLst>
                </a:gridCol>
              </a:tblGrid>
              <a:tr h="565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크기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두께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RAM</a:t>
                      </a:r>
                      <a:endParaRPr lang="ko-KR" altLang="en-US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532660"/>
                  </a:ext>
                </a:extLst>
              </a:tr>
              <a:tr h="565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후면카메라 개수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폴더블</a:t>
                      </a:r>
                      <a:endParaRPr lang="ko-KR" altLang="en-US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출시년도</a:t>
                      </a:r>
                      <a:endParaRPr lang="ko-KR" altLang="en-US" sz="18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9977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287BB6-7421-4CC3-8880-3301799BB554}"/>
              </a:ext>
            </a:extLst>
          </p:cNvPr>
          <p:cNvCxnSpPr/>
          <p:nvPr/>
        </p:nvCxnSpPr>
        <p:spPr>
          <a:xfrm flipH="1">
            <a:off x="6928129" y="4574366"/>
            <a:ext cx="1181100" cy="0"/>
          </a:xfrm>
          <a:prstGeom prst="straightConnector1">
            <a:avLst/>
          </a:prstGeom>
          <a:ln w="57150">
            <a:solidFill>
              <a:srgbClr val="5D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B3E844B-4FEE-420C-B238-052821899379}"/>
              </a:ext>
            </a:extLst>
          </p:cNvPr>
          <p:cNvSpPr txBox="1"/>
          <p:nvPr/>
        </p:nvSpPr>
        <p:spPr>
          <a:xfrm>
            <a:off x="9339832" y="6413395"/>
            <a:ext cx="149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피어쓴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상관관계</a:t>
            </a:r>
            <a:endParaRPr lang="ko-KR" altLang="en-US" sz="1400" dirty="0">
              <a:solidFill>
                <a:srgbClr val="9549B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EBAC6A-4889-4C89-A4FB-22E15867AC3D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5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5" grpId="0" animBg="1"/>
      <p:bldP spid="6" grpId="0"/>
      <p:bldP spid="6" grpId="1"/>
      <p:bldP spid="37" grpId="0"/>
      <p:bldP spid="37" grpId="1"/>
      <p:bldP spid="38" grpId="0" animBg="1"/>
      <p:bldP spid="40" grpId="0"/>
      <p:bldP spid="7" grpId="0" animBg="1"/>
      <p:bldP spid="7" grpId="1" animBg="1"/>
      <p:bldP spid="41" grpId="0" animBg="1"/>
      <p:bldP spid="10" grpId="0"/>
      <p:bldP spid="10" grpId="1"/>
      <p:bldP spid="23" grpId="0" animBg="1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34643" y="147312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035106" y="893345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220713" y="1020149"/>
            <a:ext cx="247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589781" y="1650240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696828" y="8987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56838" y="9957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42445" y="10003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50BC80-1CC5-49FF-A0FE-63DF07CE23A4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34B214-5E4B-4AB3-BFBC-654377CD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6" y="1731660"/>
            <a:ext cx="9096375" cy="49244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834ECBA-9789-40C5-8519-85837B63E592}"/>
              </a:ext>
            </a:extLst>
          </p:cNvPr>
          <p:cNvSpPr/>
          <p:nvPr/>
        </p:nvSpPr>
        <p:spPr>
          <a:xfrm>
            <a:off x="3829050" y="1953829"/>
            <a:ext cx="532538" cy="51435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7A989D-724E-4734-893E-C86712B7BF55}"/>
              </a:ext>
            </a:extLst>
          </p:cNvPr>
          <p:cNvSpPr/>
          <p:nvPr/>
        </p:nvSpPr>
        <p:spPr>
          <a:xfrm>
            <a:off x="5600700" y="1953829"/>
            <a:ext cx="532538" cy="51435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7AAF8FD-CAFE-4852-8568-EBBF17A0A823}"/>
              </a:ext>
            </a:extLst>
          </p:cNvPr>
          <p:cNvSpPr/>
          <p:nvPr/>
        </p:nvSpPr>
        <p:spPr>
          <a:xfrm>
            <a:off x="9086850" y="1953829"/>
            <a:ext cx="532538" cy="51435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9" grpId="0" animBg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74082" y="145777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035106" y="893345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220713" y="1020149"/>
            <a:ext cx="247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629220" y="1648705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696828" y="8987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56838" y="9957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42445" y="10003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333BA6FC-7368-41F8-BCA0-4CBDB6627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07203"/>
              </p:ext>
            </p:extLst>
          </p:nvPr>
        </p:nvGraphicFramePr>
        <p:xfrm>
          <a:off x="1093095" y="2642307"/>
          <a:ext cx="1935230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35230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</a:t>
                      </a:r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요인</a:t>
                      </a:r>
                      <a:endParaRPr lang="en-US" altLang="ko-KR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RAM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후면카메라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폴더블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출시년도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C299E651-DD69-4A58-9F14-4A39A88A1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98762"/>
              </p:ext>
            </p:extLst>
          </p:nvPr>
        </p:nvGraphicFramePr>
        <p:xfrm>
          <a:off x="3028325" y="2642307"/>
          <a:ext cx="1341733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41733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1" i="0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β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0.334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-0.076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0.192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0.190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0.383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-0.297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C39E7BE0-65A7-45F9-B619-287C16907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74548"/>
              </p:ext>
            </p:extLst>
          </p:nvPr>
        </p:nvGraphicFramePr>
        <p:xfrm>
          <a:off x="6181725" y="2642307"/>
          <a:ext cx="3337470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37470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</a:t>
                      </a:r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요인</a:t>
                      </a:r>
                      <a:endParaRPr lang="en-US" altLang="ko-KR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 inch 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커질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두꺼워질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1GB 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증가할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카메라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개씩 증가할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폴더블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지원할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출시년도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년씩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지날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4D81FFE9-34A4-4D38-9603-9844F1D9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93914"/>
              </p:ext>
            </p:extLst>
          </p:nvPr>
        </p:nvGraphicFramePr>
        <p:xfrm>
          <a:off x="9519195" y="2640629"/>
          <a:ext cx="1579710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79710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가격</a:t>
                      </a:r>
                      <a:endParaRPr lang="en-US" altLang="ko-KR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17,140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-1,500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30,770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117,040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708,520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-54,890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A4AFFEA-FCE0-4060-8483-C1DDB2BC8105}"/>
              </a:ext>
            </a:extLst>
          </p:cNvPr>
          <p:cNvSpPr/>
          <p:nvPr/>
        </p:nvSpPr>
        <p:spPr>
          <a:xfrm>
            <a:off x="4887920" y="3848099"/>
            <a:ext cx="835317" cy="419363"/>
          </a:xfrm>
          <a:prstGeom prst="rightArrow">
            <a:avLst>
              <a:gd name="adj1" fmla="val 36372"/>
              <a:gd name="adj2" fmla="val 70442"/>
            </a:avLst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67C10-457F-4CA4-894F-FC1CE9D89E0F}"/>
              </a:ext>
            </a:extLst>
          </p:cNvPr>
          <p:cNvSpPr txBox="1"/>
          <p:nvPr/>
        </p:nvSpPr>
        <p:spPr>
          <a:xfrm>
            <a:off x="10187801" y="5531609"/>
            <a:ext cx="91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단위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346AE-7385-42E8-A3B5-D3F488D2F1DE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5614AD-B11B-4F5A-87E9-FAAB3677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384132"/>
            <a:ext cx="38671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74082" y="145777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035106" y="893345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182613" y="1008228"/>
            <a:ext cx="260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629220" y="1648705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696828" y="8987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56838" y="9957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42445" y="10003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346AE-7385-42E8-A3B5-D3F488D2F1DE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901CF0-4293-42A4-9C15-A9EB5B718040}"/>
              </a:ext>
            </a:extLst>
          </p:cNvPr>
          <p:cNvSpPr/>
          <p:nvPr/>
        </p:nvSpPr>
        <p:spPr>
          <a:xfrm>
            <a:off x="731813" y="3296456"/>
            <a:ext cx="1965015" cy="1904194"/>
          </a:xfrm>
          <a:prstGeom prst="ellipse">
            <a:avLst/>
          </a:prstGeom>
          <a:solidFill>
            <a:srgbClr val="5D627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  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FC998-3EE3-4655-89A2-47906CC4E46E}"/>
              </a:ext>
            </a:extLst>
          </p:cNvPr>
          <p:cNvSpPr txBox="1"/>
          <p:nvPr/>
        </p:nvSpPr>
        <p:spPr>
          <a:xfrm>
            <a:off x="985657" y="274537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D627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 1</a:t>
            </a:r>
            <a:r>
              <a:rPr lang="ko-KR" altLang="en-US" dirty="0">
                <a:solidFill>
                  <a:srgbClr val="5D627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순위 </a:t>
            </a:r>
            <a:endParaRPr lang="en-US" altLang="ko-KR" dirty="0">
              <a:solidFill>
                <a:srgbClr val="5D6278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BB0DD-5713-4B48-8A65-1FAA7E7F8F38}"/>
              </a:ext>
            </a:extLst>
          </p:cNvPr>
          <p:cNvSpPr txBox="1"/>
          <p:nvPr/>
        </p:nvSpPr>
        <p:spPr>
          <a:xfrm>
            <a:off x="3495675" y="2513288"/>
            <a:ext cx="5546713" cy="120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Galaxy Z Fold2 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동영상을 볼 때</a:t>
            </a:r>
            <a:r>
              <a:rPr lang="en-US" altLang="ko-KR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큰 화면으로 펼쳐서 볼 수 있어서 만족도가 큼 </a:t>
            </a:r>
            <a:endParaRPr lang="en-US" altLang="ko-KR" sz="1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화면을 꽉 채우는 </a:t>
            </a:r>
            <a:r>
              <a:rPr lang="en-US" altLang="ko-KR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Full Screen </a:t>
            </a: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영상 시청이 가능해서 만족</a:t>
            </a:r>
            <a:endParaRPr lang="en-US" altLang="ko-KR" sz="1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D8A9B-3601-459B-B172-6168B2F2DCE6}"/>
              </a:ext>
            </a:extLst>
          </p:cNvPr>
          <p:cNvSpPr txBox="1"/>
          <p:nvPr/>
        </p:nvSpPr>
        <p:spPr>
          <a:xfrm>
            <a:off x="3495675" y="4414510"/>
            <a:ext cx="5546713" cy="1572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Galaxy Z Flip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영상 통화 및 영상 촬영 기능을 접어서 사용할 수 있어 만족도 큼 </a:t>
            </a:r>
            <a:endParaRPr lang="en-US" altLang="ko-KR" sz="1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화면이 길어서 영상을 볼 때 여백이 많다는 부정적 리뷰도 다수 </a:t>
            </a:r>
            <a:endParaRPr lang="en-US" altLang="ko-KR" sz="1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비율에 대한 개선이 필요 </a:t>
            </a:r>
            <a:r>
              <a:rPr lang="en-US" altLang="ko-KR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가로 비율 확대</a:t>
            </a:r>
            <a:r>
              <a:rPr lang="en-US" altLang="ko-KR" sz="1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0459152-91AB-4CBD-BFD6-B93B84602586}"/>
              </a:ext>
            </a:extLst>
          </p:cNvPr>
          <p:cNvSpPr/>
          <p:nvPr/>
        </p:nvSpPr>
        <p:spPr>
          <a:xfrm>
            <a:off x="9312483" y="3296429"/>
            <a:ext cx="1965015" cy="1904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화면 크기 확장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E5D497-28A6-4AD6-8F37-C8703EA1B87B}"/>
              </a:ext>
            </a:extLst>
          </p:cNvPr>
          <p:cNvSpPr txBox="1"/>
          <p:nvPr/>
        </p:nvSpPr>
        <p:spPr>
          <a:xfrm>
            <a:off x="9560283" y="274537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</a:t>
            </a:r>
            <a:endParaRPr lang="en-US" altLang="ko-KR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9C1ADF7-F972-4EED-80BF-F000B6D84572}"/>
              </a:ext>
            </a:extLst>
          </p:cNvPr>
          <p:cNvCxnSpPr/>
          <p:nvPr/>
        </p:nvCxnSpPr>
        <p:spPr>
          <a:xfrm>
            <a:off x="3217333" y="4165600"/>
            <a:ext cx="55315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6" grpId="0"/>
      <p:bldP spid="32" grpId="0"/>
      <p:bldP spid="33" grpId="0" animBg="1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74082" y="145777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035106" y="893345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182613" y="1008228"/>
            <a:ext cx="260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629220" y="1648705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696828" y="8987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56838" y="9957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42445" y="10003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346AE-7385-42E8-A3B5-D3F488D2F1DE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E8933344-631F-4092-9AA8-FAE58D8DB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71507"/>
              </p:ext>
            </p:extLst>
          </p:nvPr>
        </p:nvGraphicFramePr>
        <p:xfrm>
          <a:off x="3008025" y="2582498"/>
          <a:ext cx="1367087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7087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가격</a:t>
                      </a:r>
                      <a:endParaRPr lang="en-US" altLang="ko-KR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17,140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-1,500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30,770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117,040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708,520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-54,890</a:t>
                      </a:r>
                      <a:endPara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9F05336-8C36-4FAD-97A9-B2C97CF550AA}"/>
              </a:ext>
            </a:extLst>
          </p:cNvPr>
          <p:cNvSpPr txBox="1"/>
          <p:nvPr/>
        </p:nvSpPr>
        <p:spPr>
          <a:xfrm>
            <a:off x="3464008" y="5473478"/>
            <a:ext cx="91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단위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</a:t>
            </a:r>
          </a:p>
        </p:txBody>
      </p: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90DB300B-1C88-4910-BB4A-408A4F868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08750"/>
              </p:ext>
            </p:extLst>
          </p:nvPr>
        </p:nvGraphicFramePr>
        <p:xfrm>
          <a:off x="418775" y="2582498"/>
          <a:ext cx="2589250" cy="2815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89250">
                  <a:extLst>
                    <a:ext uri="{9D8B030D-6E8A-4147-A177-3AD203B41FA5}">
                      <a16:colId xmlns:a16="http://schemas.microsoft.com/office/drawing/2014/main" val="4212212820"/>
                    </a:ext>
                  </a:extLst>
                </a:gridCol>
              </a:tblGrid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</a:t>
                      </a:r>
                      <a:r>
                        <a:rPr lang="ko-KR" altLang="en-US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요인</a:t>
                      </a:r>
                      <a:endParaRPr lang="en-US" altLang="ko-KR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45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 inch 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커질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22872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두꺼워질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59598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1GB 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증가할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30626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카메라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개씩 증가할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3591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폴더블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지원할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543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출시년도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년씩</a:t>
                      </a:r>
                      <a:r>
                        <a:rPr lang="ko-KR" altLang="en-US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지날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5729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39DA47F-2144-427B-8DAC-A16421BB2492}"/>
              </a:ext>
            </a:extLst>
          </p:cNvPr>
          <p:cNvSpPr/>
          <p:nvPr/>
        </p:nvSpPr>
        <p:spPr>
          <a:xfrm>
            <a:off x="418774" y="2969140"/>
            <a:ext cx="3956338" cy="44479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0F9421-8156-47DD-BC76-0F51DCD8E86C}"/>
              </a:ext>
            </a:extLst>
          </p:cNvPr>
          <p:cNvGrpSpPr/>
          <p:nvPr/>
        </p:nvGrpSpPr>
        <p:grpSpPr>
          <a:xfrm>
            <a:off x="5035106" y="2316802"/>
            <a:ext cx="4785409" cy="3871768"/>
            <a:chOff x="5035106" y="2316802"/>
            <a:chExt cx="4785409" cy="387176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2BCF1EB-B85B-4EA4-AD21-A2C561327357}"/>
                </a:ext>
              </a:extLst>
            </p:cNvPr>
            <p:cNvSpPr/>
            <p:nvPr/>
          </p:nvSpPr>
          <p:spPr>
            <a:xfrm>
              <a:off x="5035106" y="2339039"/>
              <a:ext cx="1321086" cy="3378200"/>
            </a:xfrm>
            <a:prstGeom prst="roundRect">
              <a:avLst>
                <a:gd name="adj" fmla="val 9169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779BBD7-D727-4E77-8EAB-348D1E927E8A}"/>
                </a:ext>
              </a:extLst>
            </p:cNvPr>
            <p:cNvSpPr/>
            <p:nvPr/>
          </p:nvSpPr>
          <p:spPr>
            <a:xfrm>
              <a:off x="6480308" y="2339039"/>
              <a:ext cx="1321086" cy="3378200"/>
            </a:xfrm>
            <a:prstGeom prst="roundRect">
              <a:avLst>
                <a:gd name="adj" fmla="val 9169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8CCF6B2-03EA-4F8C-AD83-5B2AB4FB2284}"/>
                </a:ext>
              </a:extLst>
            </p:cNvPr>
            <p:cNvSpPr/>
            <p:nvPr/>
          </p:nvSpPr>
          <p:spPr>
            <a:xfrm>
              <a:off x="5035106" y="2339039"/>
              <a:ext cx="2766288" cy="3378200"/>
            </a:xfrm>
            <a:prstGeom prst="roundRect">
              <a:avLst>
                <a:gd name="adj" fmla="val 503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120F780-E9BB-440B-827F-33D11084E639}"/>
                </a:ext>
              </a:extLst>
            </p:cNvPr>
            <p:cNvCxnSpPr>
              <a:cxnSpLocks/>
            </p:cNvCxnSpPr>
            <p:nvPr/>
          </p:nvCxnSpPr>
          <p:spPr>
            <a:xfrm>
              <a:off x="6405550" y="2339039"/>
              <a:ext cx="0" cy="3378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136952D-5813-40A2-AB44-22970F29937B}"/>
                </a:ext>
              </a:extLst>
            </p:cNvPr>
            <p:cNvSpPr/>
            <p:nvPr/>
          </p:nvSpPr>
          <p:spPr>
            <a:xfrm>
              <a:off x="5213192" y="2478739"/>
              <a:ext cx="482600" cy="914400"/>
            </a:xfrm>
            <a:prstGeom prst="roundRect">
              <a:avLst>
                <a:gd name="adj" fmla="val 1403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8D52626-BC2E-4E73-B5F1-CDBBE067F924}"/>
                </a:ext>
              </a:extLst>
            </p:cNvPr>
            <p:cNvSpPr/>
            <p:nvPr/>
          </p:nvSpPr>
          <p:spPr>
            <a:xfrm>
              <a:off x="5282182" y="2570638"/>
              <a:ext cx="203200" cy="203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ED13591-DBD5-4060-AB63-C388BAE2332C}"/>
                </a:ext>
              </a:extLst>
            </p:cNvPr>
            <p:cNvSpPr/>
            <p:nvPr/>
          </p:nvSpPr>
          <p:spPr>
            <a:xfrm>
              <a:off x="5282182" y="2834339"/>
              <a:ext cx="203200" cy="203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A1EE925-81BA-49FF-A8AC-FF7C75819DE7}"/>
                </a:ext>
              </a:extLst>
            </p:cNvPr>
            <p:cNvSpPr/>
            <p:nvPr/>
          </p:nvSpPr>
          <p:spPr>
            <a:xfrm>
              <a:off x="5282182" y="3098040"/>
              <a:ext cx="203200" cy="203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F4CC6CA-1EB6-4F63-81D4-6F782566A852}"/>
                </a:ext>
              </a:extLst>
            </p:cNvPr>
            <p:cNvSpPr/>
            <p:nvPr/>
          </p:nvSpPr>
          <p:spPr>
            <a:xfrm>
              <a:off x="6511280" y="2389663"/>
              <a:ext cx="1259142" cy="3240000"/>
            </a:xfrm>
            <a:prstGeom prst="roundRect">
              <a:avLst>
                <a:gd name="adj" fmla="val 9169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26F5984-312B-4B8B-990C-DD4CAFA7ADED}"/>
                </a:ext>
              </a:extLst>
            </p:cNvPr>
            <p:cNvSpPr/>
            <p:nvPr/>
          </p:nvSpPr>
          <p:spPr>
            <a:xfrm>
              <a:off x="5288126" y="2579757"/>
              <a:ext cx="172262" cy="1722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21F835-6760-4AFA-B37F-9194F005B5EF}"/>
                </a:ext>
              </a:extLst>
            </p:cNvPr>
            <p:cNvSpPr/>
            <p:nvPr/>
          </p:nvSpPr>
          <p:spPr>
            <a:xfrm>
              <a:off x="5288126" y="2843458"/>
              <a:ext cx="172262" cy="1722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CABD208-F479-4306-A7EF-A18148D10C22}"/>
                </a:ext>
              </a:extLst>
            </p:cNvPr>
            <p:cNvSpPr/>
            <p:nvPr/>
          </p:nvSpPr>
          <p:spPr>
            <a:xfrm>
              <a:off x="5288126" y="3107159"/>
              <a:ext cx="172262" cy="1722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C028C13-1AA0-4C93-90E4-5E830C7C7B3D}"/>
                </a:ext>
              </a:extLst>
            </p:cNvPr>
            <p:cNvSpPr/>
            <p:nvPr/>
          </p:nvSpPr>
          <p:spPr>
            <a:xfrm>
              <a:off x="5209201" y="2479599"/>
              <a:ext cx="521062" cy="958400"/>
            </a:xfrm>
            <a:prstGeom prst="roundRect">
              <a:avLst>
                <a:gd name="adj" fmla="val 1403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8ED562-6FC3-4A51-B113-3311A955CEA8}"/>
                </a:ext>
              </a:extLst>
            </p:cNvPr>
            <p:cNvGrpSpPr/>
            <p:nvPr/>
          </p:nvGrpSpPr>
          <p:grpSpPr>
            <a:xfrm>
              <a:off x="5035106" y="2389663"/>
              <a:ext cx="4785409" cy="3798907"/>
              <a:chOff x="751326" y="2924795"/>
              <a:chExt cx="4785409" cy="3798907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F7C10F7A-8851-49E8-9CC2-1FC44BE28E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326" y="2924795"/>
                <a:ext cx="2735316" cy="32400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E72883F0-4C5B-4102-A776-2E96949D58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270" y="2924795"/>
                <a:ext cx="2735316" cy="32400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2E8B5A-80DE-46D5-AAE0-AF23DDF4FBBF}"/>
                  </a:ext>
                </a:extLst>
              </p:cNvPr>
              <p:cNvSpPr txBox="1"/>
              <p:nvPr/>
            </p:nvSpPr>
            <p:spPr>
              <a:xfrm>
                <a:off x="1331715" y="4356113"/>
                <a:ext cx="167274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pPr algn="ctr"/>
                <a:r>
                  <a:rPr lang="en-US" altLang="ko-KR" sz="1600" dirty="0">
                    <a:solidFill>
                      <a:schemeClr val="accent4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0.3inch </a:t>
                </a:r>
                <a:r>
                  <a:rPr lang="ko-KR" altLang="en-US" sz="1600" dirty="0">
                    <a:solidFill>
                      <a:schemeClr val="accent4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확장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B8E0ED-8EA2-4645-A8D8-F10AF6B84F54}"/>
                  </a:ext>
                </a:extLst>
              </p:cNvPr>
              <p:cNvSpPr txBox="1"/>
              <p:nvPr/>
            </p:nvSpPr>
            <p:spPr>
              <a:xfrm>
                <a:off x="1282612" y="6415925"/>
                <a:ext cx="167274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갤럭시 </a:t>
                </a:r>
                <a:r>
                  <a:rPr lang="ko-KR" altLang="en-US" sz="1400" dirty="0" err="1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폴드</a:t>
                </a:r>
                <a:r>
                  <a: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</a:t>
                </a:r>
                <a:r>
                  <a:rPr lang="en-US" altLang="ko-KR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2</a:t>
                </a:r>
                <a:endPara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9A75B6-19E5-444F-8F38-8F80FFE122B3}"/>
                  </a:ext>
                </a:extLst>
              </p:cNvPr>
              <p:cNvSpPr txBox="1"/>
              <p:nvPr/>
            </p:nvSpPr>
            <p:spPr>
              <a:xfrm>
                <a:off x="3863991" y="6415924"/>
                <a:ext cx="167274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pPr algn="ctr"/>
                <a:r>
                  <a: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갤럭시 플립</a:t>
                </a:r>
              </a:p>
            </p:txBody>
          </p: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B3755CD-DA3B-4E38-BABC-EF89D21BF6D0}"/>
                </a:ext>
              </a:extLst>
            </p:cNvPr>
            <p:cNvSpPr/>
            <p:nvPr/>
          </p:nvSpPr>
          <p:spPr>
            <a:xfrm>
              <a:off x="8241266" y="2316802"/>
              <a:ext cx="1485754" cy="1700288"/>
            </a:xfrm>
            <a:prstGeom prst="roundRect">
              <a:avLst>
                <a:gd name="adj" fmla="val 12378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81C6943-BE1F-4872-B8AE-6CA8180046D5}"/>
                </a:ext>
              </a:extLst>
            </p:cNvPr>
            <p:cNvSpPr/>
            <p:nvPr/>
          </p:nvSpPr>
          <p:spPr>
            <a:xfrm>
              <a:off x="8235443" y="4005541"/>
              <a:ext cx="1485754" cy="1700288"/>
            </a:xfrm>
            <a:prstGeom prst="roundRect">
              <a:avLst>
                <a:gd name="adj" fmla="val 12378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AE1AD01-DC50-4D20-825C-FA2CF1891460}"/>
                </a:ext>
              </a:extLst>
            </p:cNvPr>
            <p:cNvSpPr/>
            <p:nvPr/>
          </p:nvSpPr>
          <p:spPr>
            <a:xfrm>
              <a:off x="8235443" y="4104666"/>
              <a:ext cx="1485754" cy="2245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151CC0D-61CB-4FE5-BA2F-32F73DB72505}"/>
                </a:ext>
              </a:extLst>
            </p:cNvPr>
            <p:cNvSpPr/>
            <p:nvPr/>
          </p:nvSpPr>
          <p:spPr>
            <a:xfrm>
              <a:off x="8234389" y="3693434"/>
              <a:ext cx="1485754" cy="2245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B1E313A-5603-402C-AAC6-6710FD4129D4}"/>
                </a:ext>
              </a:extLst>
            </p:cNvPr>
            <p:cNvSpPr/>
            <p:nvPr/>
          </p:nvSpPr>
          <p:spPr>
            <a:xfrm>
              <a:off x="8832197" y="2570638"/>
              <a:ext cx="50006" cy="5826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C3DC0F0-2AA1-4AF3-BB81-8FC34F7F5C5D}"/>
                </a:ext>
              </a:extLst>
            </p:cNvPr>
            <p:cNvSpPr/>
            <p:nvPr/>
          </p:nvSpPr>
          <p:spPr>
            <a:xfrm>
              <a:off x="8382141" y="2502717"/>
              <a:ext cx="400050" cy="187275"/>
            </a:xfrm>
            <a:prstGeom prst="roundRect">
              <a:avLst>
                <a:gd name="adj" fmla="val 4209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2EE3126-5261-485A-B830-8E7ABADD196A}"/>
                </a:ext>
              </a:extLst>
            </p:cNvPr>
            <p:cNvSpPr/>
            <p:nvPr/>
          </p:nvSpPr>
          <p:spPr>
            <a:xfrm>
              <a:off x="8403574" y="2519682"/>
              <a:ext cx="361948" cy="156062"/>
            </a:xfrm>
            <a:prstGeom prst="roundRect">
              <a:avLst>
                <a:gd name="adj" fmla="val 4209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8062257-BCA5-4433-B0EC-EF799A13A726}"/>
                </a:ext>
              </a:extLst>
            </p:cNvPr>
            <p:cNvSpPr/>
            <p:nvPr/>
          </p:nvSpPr>
          <p:spPr>
            <a:xfrm>
              <a:off x="8437441" y="2543534"/>
              <a:ext cx="104244" cy="10424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1E8B7E9-57C6-4003-B914-9FBB43C5CC54}"/>
                </a:ext>
              </a:extLst>
            </p:cNvPr>
            <p:cNvSpPr/>
            <p:nvPr/>
          </p:nvSpPr>
          <p:spPr>
            <a:xfrm>
              <a:off x="8634159" y="2543534"/>
              <a:ext cx="104244" cy="10424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D82F6ED-CDF4-43C7-8BE4-C16F4F4E4B57}"/>
                </a:ext>
              </a:extLst>
            </p:cNvPr>
            <p:cNvSpPr/>
            <p:nvPr/>
          </p:nvSpPr>
          <p:spPr>
            <a:xfrm>
              <a:off x="8454332" y="2557643"/>
              <a:ext cx="66502" cy="6650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906CC96-B34B-4DD5-B2AE-D728102A2D36}"/>
                </a:ext>
              </a:extLst>
            </p:cNvPr>
            <p:cNvSpPr/>
            <p:nvPr/>
          </p:nvSpPr>
          <p:spPr>
            <a:xfrm>
              <a:off x="8649309" y="2557643"/>
              <a:ext cx="66502" cy="6650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B7F9144-CE38-4041-8159-D2CCC8AF9EA5}"/>
                </a:ext>
              </a:extLst>
            </p:cNvPr>
            <p:cNvCxnSpPr>
              <a:cxnSpLocks/>
            </p:cNvCxnSpPr>
            <p:nvPr/>
          </p:nvCxnSpPr>
          <p:spPr>
            <a:xfrm>
              <a:off x="8333268" y="2340224"/>
              <a:ext cx="1335315" cy="3309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E4B8E5-DDA4-48DF-B792-50884826E0BC}"/>
                </a:ext>
              </a:extLst>
            </p:cNvPr>
            <p:cNvSpPr txBox="1"/>
            <p:nvPr/>
          </p:nvSpPr>
          <p:spPr>
            <a:xfrm>
              <a:off x="8263417" y="3349738"/>
              <a:ext cx="14520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DX시인과나" panose="02020600000000000000" pitchFamily="18" charset="-127"/>
                  <a:ea typeface="DX시인과나" panose="02020600000000000000" pitchFamily="18" charset="-127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accent4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0.3inch </a:t>
              </a:r>
              <a:r>
                <a:rPr lang="ko-KR" altLang="en-US" sz="1600" dirty="0">
                  <a:solidFill>
                    <a:schemeClr val="accent4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확장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594A8C-CCF4-4F72-AEC3-E7B67FB23554}"/>
              </a:ext>
            </a:extLst>
          </p:cNvPr>
          <p:cNvSpPr txBox="1"/>
          <p:nvPr/>
        </p:nvSpPr>
        <p:spPr>
          <a:xfrm>
            <a:off x="10159043" y="3478473"/>
            <a:ext cx="18160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약 </a:t>
            </a:r>
            <a:r>
              <a:rPr lang="en-US" altLang="ko-KR" sz="2400" u="sng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51,000</a:t>
            </a:r>
            <a:r>
              <a:rPr lang="ko-KR" altLang="en-US" sz="2400" u="sng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</a:t>
            </a:r>
            <a:endParaRPr lang="en-US" altLang="ko-KR" sz="2000" u="sng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77383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10F8A-8EDA-47F2-8D0C-D99290258E8D}"/>
              </a:ext>
            </a:extLst>
          </p:cNvPr>
          <p:cNvGrpSpPr/>
          <p:nvPr/>
        </p:nvGrpSpPr>
        <p:grpSpPr>
          <a:xfrm>
            <a:off x="9874082" y="145777"/>
            <a:ext cx="2012256" cy="1745673"/>
            <a:chOff x="1366378" y="977226"/>
            <a:chExt cx="8120522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010A7D-123D-4E8B-AD1B-1855D7FFF79E}"/>
              </a:ext>
            </a:extLst>
          </p:cNvPr>
          <p:cNvSpPr txBox="1"/>
          <p:nvPr/>
        </p:nvSpPr>
        <p:spPr>
          <a:xfrm>
            <a:off x="5035106" y="893345"/>
            <a:ext cx="152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회귀분석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CE9AF-7944-4773-8373-35F38F5983BC}"/>
              </a:ext>
            </a:extLst>
          </p:cNvPr>
          <p:cNvSpPr txBox="1"/>
          <p:nvPr/>
        </p:nvSpPr>
        <p:spPr>
          <a:xfrm>
            <a:off x="7182613" y="1008228"/>
            <a:ext cx="260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QFD</a:t>
            </a:r>
            <a:r>
              <a:rPr lang="ko-KR" altLang="en-US" sz="1600" dirty="0">
                <a:solidFill>
                  <a:srgbClr val="BFBCB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 연계하여 목표치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AF0A14-B7A9-4FCD-8F46-0C38360BD674}"/>
              </a:ext>
            </a:extLst>
          </p:cNvPr>
          <p:cNvSpPr/>
          <p:nvPr/>
        </p:nvSpPr>
        <p:spPr>
          <a:xfrm>
            <a:off x="10629220" y="1648705"/>
            <a:ext cx="1296557" cy="265489"/>
          </a:xfrm>
          <a:prstGeom prst="rect">
            <a:avLst/>
          </a:prstGeom>
          <a:solidFill>
            <a:srgbClr val="4B1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5BE9-E8FA-4F62-8399-F1D81B1A0341}"/>
              </a:ext>
            </a:extLst>
          </p:cNvPr>
          <p:cNvSpPr txBox="1"/>
          <p:nvPr/>
        </p:nvSpPr>
        <p:spPr>
          <a:xfrm>
            <a:off x="2696828" y="898775"/>
            <a:ext cx="182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 분석 </a:t>
            </a:r>
            <a:endParaRPr lang="en-US" altLang="ko-KR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 </a:t>
            </a:r>
            <a:r>
              <a:rPr lang="ko-KR" altLang="en-US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</a:t>
            </a:r>
            <a:r>
              <a:rPr lang="ko-KR" altLang="en-US" sz="1600" dirty="0" err="1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lang="en-US" altLang="ko-KR" sz="1600" dirty="0">
                <a:solidFill>
                  <a:srgbClr val="BFBCB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solidFill>
                <a:srgbClr val="BFBCBC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02C4-3497-421D-A207-C4D08C246DF1}"/>
              </a:ext>
            </a:extLst>
          </p:cNvPr>
          <p:cNvSpPr txBox="1"/>
          <p:nvPr/>
        </p:nvSpPr>
        <p:spPr>
          <a:xfrm>
            <a:off x="4456838" y="995723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18472-6866-4DBB-96D9-599E3CDAAC7F}"/>
              </a:ext>
            </a:extLst>
          </p:cNvPr>
          <p:cNvSpPr txBox="1"/>
          <p:nvPr/>
        </p:nvSpPr>
        <p:spPr>
          <a:xfrm>
            <a:off x="6642445" y="1000395"/>
            <a:ext cx="4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346AE-7385-42E8-A3B5-D3F488D2F1DE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목표치 설정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Exploit the Product Life Cycle">
            <a:extLst>
              <a:ext uri="{FF2B5EF4-FFF2-40B4-BE49-F238E27FC236}">
                <a16:creationId xmlns:a16="http://schemas.microsoft.com/office/drawing/2014/main" id="{76CF6249-5B2E-4F47-9107-3BD4B2966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 b="3567"/>
          <a:stretch/>
        </p:blipFill>
        <p:spPr bwMode="auto">
          <a:xfrm>
            <a:off x="1386901" y="2145338"/>
            <a:ext cx="8398367" cy="419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6D0D95D-6F1B-40B1-A3A9-338439B0F4E7}"/>
              </a:ext>
            </a:extLst>
          </p:cNvPr>
          <p:cNvSpPr/>
          <p:nvPr/>
        </p:nvSpPr>
        <p:spPr>
          <a:xfrm>
            <a:off x="1684424" y="4550486"/>
            <a:ext cx="1333253" cy="1140310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E1CB9-6729-4F0A-8FD0-A7AC2BF3BA3A}"/>
              </a:ext>
            </a:extLst>
          </p:cNvPr>
          <p:cNvSpPr txBox="1"/>
          <p:nvPr/>
        </p:nvSpPr>
        <p:spPr>
          <a:xfrm>
            <a:off x="67463" y="475130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높은 가격 제시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181825-CB90-46FB-ABBB-12D56E407FBF}"/>
              </a:ext>
            </a:extLst>
          </p:cNvPr>
          <p:cNvCxnSpPr>
            <a:cxnSpLocks/>
          </p:cNvCxnSpPr>
          <p:nvPr/>
        </p:nvCxnSpPr>
        <p:spPr>
          <a:xfrm flipV="1">
            <a:off x="3565271" y="3244596"/>
            <a:ext cx="1393603" cy="125495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B8120B-E7F0-40A7-A724-6D4FFE4936FE}"/>
              </a:ext>
            </a:extLst>
          </p:cNvPr>
          <p:cNvSpPr txBox="1"/>
          <p:nvPr/>
        </p:nvSpPr>
        <p:spPr>
          <a:xfrm>
            <a:off x="3415357" y="3133476"/>
            <a:ext cx="10192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고가전력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934A135-1434-47D6-A566-DFC8E1A08DE7}"/>
              </a:ext>
            </a:extLst>
          </p:cNvPr>
          <p:cNvSpPr/>
          <p:nvPr/>
        </p:nvSpPr>
        <p:spPr>
          <a:xfrm>
            <a:off x="3565271" y="4523067"/>
            <a:ext cx="1106759" cy="1000450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969188-DE62-4C58-A93D-5AE607AA9A08}"/>
              </a:ext>
            </a:extLst>
          </p:cNvPr>
          <p:cNvCxnSpPr>
            <a:cxnSpLocks/>
          </p:cNvCxnSpPr>
          <p:nvPr/>
        </p:nvCxnSpPr>
        <p:spPr>
          <a:xfrm>
            <a:off x="2881519" y="4935975"/>
            <a:ext cx="57600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AE1FF7-26BA-49D8-BDB5-A735FEFCC55F}"/>
              </a:ext>
            </a:extLst>
          </p:cNvPr>
          <p:cNvSpPr txBox="1"/>
          <p:nvPr/>
        </p:nvSpPr>
        <p:spPr>
          <a:xfrm>
            <a:off x="3415357" y="3878700"/>
            <a:ext cx="4506349" cy="374571"/>
          </a:xfrm>
          <a:prstGeom prst="roundRect">
            <a:avLst/>
          </a:prstGeom>
          <a:solidFill>
            <a:schemeClr val="bg1">
              <a:lumMod val="5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규모의 경제 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소비자 학습효과 </a:t>
            </a:r>
            <a:r>
              <a: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새로운 경쟁자 진입</a:t>
            </a:r>
            <a:endParaRPr lang="en-US" altLang="ko-KR" sz="1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2C2C1C-5862-4EA4-91FF-2F90D6163F6B}"/>
              </a:ext>
            </a:extLst>
          </p:cNvPr>
          <p:cNvSpPr txBox="1"/>
          <p:nvPr/>
        </p:nvSpPr>
        <p:spPr>
          <a:xfrm>
            <a:off x="10124774" y="2921430"/>
            <a:ext cx="168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차세대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43662-AE4C-4555-B953-B1CE119F6394}"/>
              </a:ext>
            </a:extLst>
          </p:cNvPr>
          <p:cNvSpPr txBox="1"/>
          <p:nvPr/>
        </p:nvSpPr>
        <p:spPr>
          <a:xfrm>
            <a:off x="9955021" y="4974072"/>
            <a:ext cx="202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유지 혹은 인하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A992F3C7-6B44-4480-87B0-7FBB442BEA56}"/>
              </a:ext>
            </a:extLst>
          </p:cNvPr>
          <p:cNvSpPr/>
          <p:nvPr/>
        </p:nvSpPr>
        <p:spPr>
          <a:xfrm>
            <a:off x="10817273" y="3711388"/>
            <a:ext cx="299607" cy="1187391"/>
          </a:xfrm>
          <a:prstGeom prst="downArrow">
            <a:avLst>
              <a:gd name="adj1" fmla="val 42819"/>
              <a:gd name="adj2" fmla="val 71543"/>
            </a:avLst>
          </a:prstGeom>
          <a:solidFill>
            <a:srgbClr val="5D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11" grpId="0"/>
      <p:bldP spid="68" grpId="0" animBg="1"/>
      <p:bldP spid="23" grpId="0" animBg="1"/>
      <p:bldP spid="32" grpId="0"/>
      <p:bldP spid="33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갤럭시 폴드 _ Unveiling">
            <a:hlinkClick r:id="" action="ppaction://media"/>
            <a:extLst>
              <a:ext uri="{FF2B5EF4-FFF2-40B4-BE49-F238E27FC236}">
                <a16:creationId xmlns:a16="http://schemas.microsoft.com/office/drawing/2014/main" id="{7352103E-A5D4-41CD-AED6-A4A1466A69A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987" end="42028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880" y="538998"/>
            <a:ext cx="9834166" cy="5531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72B4ED-5B97-4095-A03F-3BB0689BE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E2C77-8A75-4135-B1C5-2A9E4914B840}"/>
              </a:ext>
            </a:extLst>
          </p:cNvPr>
          <p:cNvSpPr txBox="1"/>
          <p:nvPr/>
        </p:nvSpPr>
        <p:spPr>
          <a:xfrm>
            <a:off x="3177572" y="2532316"/>
            <a:ext cx="585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Foldable smartphone</a:t>
            </a:r>
            <a:endParaRPr lang="ko-KR" altLang="en-US" sz="4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489B3-11CD-4434-A128-DE45C82B87D3}"/>
              </a:ext>
            </a:extLst>
          </p:cNvPr>
          <p:cNvSpPr txBox="1"/>
          <p:nvPr/>
        </p:nvSpPr>
        <p:spPr>
          <a:xfrm>
            <a:off x="2854539" y="3718053"/>
            <a:ext cx="6482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디스플레이 자체를 접을 수 있는</a:t>
            </a:r>
            <a:r>
              <a:rPr lang="ko-KR" altLang="en-US" sz="20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B82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400" dirty="0" err="1">
                <a:solidFill>
                  <a:srgbClr val="CB82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플렉서블</a:t>
            </a:r>
            <a:r>
              <a:rPr lang="ko-KR" altLang="en-US" sz="2400" dirty="0">
                <a:solidFill>
                  <a:srgbClr val="CB82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디스플레이</a:t>
            </a:r>
            <a:r>
              <a:rPr lang="en-US" altLang="ko-KR" sz="2000" dirty="0">
                <a:solidFill>
                  <a:srgbClr val="CB82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기술을 탑재한 스마트폰</a:t>
            </a:r>
            <a:endParaRPr lang="en-US" altLang="ko-KR" sz="20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 2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디스플레이를 겹치고 펴는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폴더폰과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다른 방식 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3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78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2122678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연구결과 및 의의와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346AE-7385-42E8-A3B5-D3F488D2F1DE}"/>
              </a:ext>
            </a:extLst>
          </p:cNvPr>
          <p:cNvSpPr txBox="1"/>
          <p:nvPr/>
        </p:nvSpPr>
        <p:spPr>
          <a:xfrm>
            <a:off x="305662" y="1000979"/>
            <a:ext cx="25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연구의의와 한계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EF4A39-8569-46A6-8EE4-58BC277BEDDA}"/>
              </a:ext>
            </a:extLst>
          </p:cNvPr>
          <p:cNvSpPr/>
          <p:nvPr/>
        </p:nvSpPr>
        <p:spPr>
          <a:xfrm>
            <a:off x="2718082" y="2101101"/>
            <a:ext cx="443212" cy="461665"/>
          </a:xfrm>
          <a:prstGeom prst="ellipse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BA2C5FF-CC5D-41DA-80BF-131E6B55E90E}"/>
              </a:ext>
            </a:extLst>
          </p:cNvPr>
          <p:cNvSpPr/>
          <p:nvPr/>
        </p:nvSpPr>
        <p:spPr>
          <a:xfrm>
            <a:off x="2995309" y="2331933"/>
            <a:ext cx="331970" cy="340042"/>
          </a:xfrm>
          <a:prstGeom prst="ellipse">
            <a:avLst/>
          </a:prstGeom>
          <a:solidFill>
            <a:srgbClr val="BE9CE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0CDE93-FD3B-4ACD-87EC-ACE6FDB68A50}"/>
              </a:ext>
            </a:extLst>
          </p:cNvPr>
          <p:cNvSpPr txBox="1"/>
          <p:nvPr/>
        </p:nvSpPr>
        <p:spPr>
          <a:xfrm>
            <a:off x="2755164" y="2155705"/>
            <a:ext cx="4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596BC-3C59-47C0-90E6-AABB43C68271}"/>
              </a:ext>
            </a:extLst>
          </p:cNvPr>
          <p:cNvSpPr txBox="1"/>
          <p:nvPr/>
        </p:nvSpPr>
        <p:spPr>
          <a:xfrm>
            <a:off x="3857947" y="2193434"/>
            <a:ext cx="615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리뷰분석</a:t>
            </a:r>
            <a:r>
              <a:rPr lang="en-US" altLang="ko-KR" sz="1800" b="0" i="0" dirty="0">
                <a:solidFill>
                  <a:srgbClr val="6D6D6D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특허분석</a:t>
            </a:r>
            <a:r>
              <a:rPr lang="en-US" altLang="ko-KR" b="0" i="0" dirty="0">
                <a:solidFill>
                  <a:srgbClr val="6D6D6D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800" b="0" i="0" dirty="0" err="1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헤도닉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분석에서 사용한 데이터 수의 부족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CF610DC-E0AA-4651-8F54-7FE7B2EC6BAD}"/>
              </a:ext>
            </a:extLst>
          </p:cNvPr>
          <p:cNvSpPr/>
          <p:nvPr/>
        </p:nvSpPr>
        <p:spPr>
          <a:xfrm>
            <a:off x="2713395" y="3431947"/>
            <a:ext cx="443212" cy="461665"/>
          </a:xfrm>
          <a:prstGeom prst="ellipse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BD7DE20-F8ED-4BCF-A674-A18E9EBBD04E}"/>
              </a:ext>
            </a:extLst>
          </p:cNvPr>
          <p:cNvSpPr/>
          <p:nvPr/>
        </p:nvSpPr>
        <p:spPr>
          <a:xfrm>
            <a:off x="2990622" y="3662779"/>
            <a:ext cx="331970" cy="340042"/>
          </a:xfrm>
          <a:prstGeom prst="ellipse">
            <a:avLst/>
          </a:prstGeom>
          <a:solidFill>
            <a:srgbClr val="BE9CE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51FE1A-DB74-422A-A724-36C89D3E1E08}"/>
              </a:ext>
            </a:extLst>
          </p:cNvPr>
          <p:cNvSpPr txBox="1"/>
          <p:nvPr/>
        </p:nvSpPr>
        <p:spPr>
          <a:xfrm>
            <a:off x="2750477" y="3486551"/>
            <a:ext cx="4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721988-BE76-489C-B8B2-F773D9BF66F2}"/>
              </a:ext>
            </a:extLst>
          </p:cNvPr>
          <p:cNvSpPr txBox="1"/>
          <p:nvPr/>
        </p:nvSpPr>
        <p:spPr>
          <a:xfrm>
            <a:off x="3857946" y="3441276"/>
            <a:ext cx="615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새로운 </a:t>
            </a:r>
            <a:r>
              <a:rPr lang="ko-KR" altLang="en-US" sz="18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폼팩터의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등장과 같은 시장 불확실성을 반영하지 못함</a:t>
            </a:r>
            <a:endParaRPr lang="en-US" altLang="ko-KR" sz="18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6F66DCA-D3E6-4A7E-AFC1-602F223718C6}"/>
              </a:ext>
            </a:extLst>
          </p:cNvPr>
          <p:cNvSpPr/>
          <p:nvPr/>
        </p:nvSpPr>
        <p:spPr>
          <a:xfrm>
            <a:off x="2713395" y="4887548"/>
            <a:ext cx="443212" cy="461665"/>
          </a:xfrm>
          <a:prstGeom prst="ellipse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8501FAF-6ED0-49DB-8F2A-E984B35B9599}"/>
              </a:ext>
            </a:extLst>
          </p:cNvPr>
          <p:cNvSpPr/>
          <p:nvPr/>
        </p:nvSpPr>
        <p:spPr>
          <a:xfrm>
            <a:off x="2990622" y="5118380"/>
            <a:ext cx="331970" cy="340042"/>
          </a:xfrm>
          <a:prstGeom prst="ellipse">
            <a:avLst/>
          </a:prstGeom>
          <a:solidFill>
            <a:srgbClr val="BE9CE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180951-6A17-4320-989F-2C6F3273AAD5}"/>
              </a:ext>
            </a:extLst>
          </p:cNvPr>
          <p:cNvSpPr txBox="1"/>
          <p:nvPr/>
        </p:nvSpPr>
        <p:spPr>
          <a:xfrm>
            <a:off x="2750477" y="4942152"/>
            <a:ext cx="4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3EFABD-AFB1-47B6-B666-F30FAB801431}"/>
              </a:ext>
            </a:extLst>
          </p:cNvPr>
          <p:cNvSpPr txBox="1"/>
          <p:nvPr/>
        </p:nvSpPr>
        <p:spPr>
          <a:xfrm>
            <a:off x="3857947" y="4979881"/>
            <a:ext cx="69203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 </a:t>
            </a:r>
            <a:r>
              <a:rPr lang="en-US" altLang="ko-KR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 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방법이 아닌 데이터분석과 결합한 차별화된 </a:t>
            </a:r>
            <a:r>
              <a:rPr lang="en-US" altLang="ko-KR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QFD </a:t>
            </a:r>
            <a:r>
              <a:rPr lang="ko-KR" altLang="en-US" sz="18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프로세스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2FC37-128A-48C5-B390-5398E68B1781}"/>
              </a:ext>
            </a:extLst>
          </p:cNvPr>
          <p:cNvSpPr txBox="1"/>
          <p:nvPr/>
        </p:nvSpPr>
        <p:spPr>
          <a:xfrm>
            <a:off x="8550613" y="3854856"/>
            <a:ext cx="1999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2021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롤러블폰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출현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3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7" grpId="0"/>
      <p:bldP spid="8" grpId="0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56" grpId="0"/>
      <p:bldP spid="5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1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017652-4BA2-4C75-AA86-B9BD33219F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73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B82FF-990B-4E27-9C40-10F3AFD0A284}"/>
              </a:ext>
            </a:extLst>
          </p:cNvPr>
          <p:cNvSpPr txBox="1"/>
          <p:nvPr/>
        </p:nvSpPr>
        <p:spPr>
          <a:xfrm>
            <a:off x="314036" y="2894157"/>
            <a:ext cx="578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9459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24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등장배경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3CF052-F3E5-4996-AA02-7F66D79366C8}"/>
              </a:ext>
            </a:extLst>
          </p:cNvPr>
          <p:cNvSpPr txBox="1"/>
          <p:nvPr/>
        </p:nvSpPr>
        <p:spPr>
          <a:xfrm>
            <a:off x="4817033" y="2106026"/>
            <a:ext cx="590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2007~2015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 중심으로 휴대폰 시장 성장  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cf. 2007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아이폰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시장출시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2016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이후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판매가 연속 감소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이후 수요부진 전망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B514D9-F264-4007-A0F0-EE56EDA5D901}"/>
              </a:ext>
            </a:extLst>
          </p:cNvPr>
          <p:cNvSpPr txBox="1"/>
          <p:nvPr/>
        </p:nvSpPr>
        <p:spPr>
          <a:xfrm>
            <a:off x="4817033" y="3363357"/>
            <a:ext cx="51166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상향 평준화된 스마트폰 시장에서 </a:t>
            </a:r>
            <a:r>
              <a:rPr lang="ko-KR" altLang="en-US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혁신기업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이미지 구축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중저가 스마트폰은 다수의 경쟁자 존재 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u="sng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ko-KR" altLang="en-US" sz="1600" u="sng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폰은 신기술 고가전략으로 차별화 가능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D5977-BDB5-4574-A8D0-3E5671A0C5DC}"/>
              </a:ext>
            </a:extLst>
          </p:cNvPr>
          <p:cNvSpPr txBox="1"/>
          <p:nvPr/>
        </p:nvSpPr>
        <p:spPr>
          <a:xfrm>
            <a:off x="4817033" y="4620688"/>
            <a:ext cx="6335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5G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상용화로 다양한 컨텐츠 등장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미디어 서비스 증가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초고해상도 콘텐츠 및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AR/VR,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클라우드 게임 등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IT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라이프 일상화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폴더블폰은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큰 화면과 고사양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 </a:t>
            </a:r>
            <a:r>
              <a:rPr lang="ko-KR" altLang="en-US" sz="1600" u="sng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신규 킬러 컨텐츠 구동에 최적</a:t>
            </a:r>
            <a:endParaRPr lang="en-US" altLang="ko-KR" sz="16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D329F-7B3E-4829-83D9-B62EBBACAE7B}"/>
              </a:ext>
            </a:extLst>
          </p:cNvPr>
          <p:cNvSpPr txBox="1"/>
          <p:nvPr/>
        </p:nvSpPr>
        <p:spPr>
          <a:xfrm>
            <a:off x="1815080" y="2106026"/>
            <a:ext cx="2576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핸드폰 시장 침체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67523-E9AE-448F-AACB-A9C46F873CDF}"/>
              </a:ext>
            </a:extLst>
          </p:cNvPr>
          <p:cNvSpPr txBox="1"/>
          <p:nvPr/>
        </p:nvSpPr>
        <p:spPr>
          <a:xfrm>
            <a:off x="1815080" y="3363357"/>
            <a:ext cx="2576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새로운 수익모델 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686EF-6500-44D2-BD2C-ACDF9178C1B4}"/>
              </a:ext>
            </a:extLst>
          </p:cNvPr>
          <p:cNvSpPr txBox="1"/>
          <p:nvPr/>
        </p:nvSpPr>
        <p:spPr>
          <a:xfrm>
            <a:off x="1815080" y="4620688"/>
            <a:ext cx="2576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신규 콘텐츠 등장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702ED1-C9AC-4DB7-B178-FC3DDAF57E13}"/>
              </a:ext>
            </a:extLst>
          </p:cNvPr>
          <p:cNvCxnSpPr/>
          <p:nvPr/>
        </p:nvCxnSpPr>
        <p:spPr>
          <a:xfrm>
            <a:off x="4701445" y="2106027"/>
            <a:ext cx="0" cy="584775"/>
          </a:xfrm>
          <a:prstGeom prst="line">
            <a:avLst/>
          </a:prstGeom>
          <a:ln w="38100">
            <a:solidFill>
              <a:srgbClr val="9549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E43F1A-6D87-4F83-91D9-BCA80608C382}"/>
              </a:ext>
            </a:extLst>
          </p:cNvPr>
          <p:cNvCxnSpPr>
            <a:cxnSpLocks/>
          </p:cNvCxnSpPr>
          <p:nvPr/>
        </p:nvCxnSpPr>
        <p:spPr>
          <a:xfrm>
            <a:off x="4701445" y="3419764"/>
            <a:ext cx="0" cy="756118"/>
          </a:xfrm>
          <a:prstGeom prst="line">
            <a:avLst/>
          </a:prstGeom>
          <a:ln w="38100">
            <a:solidFill>
              <a:srgbClr val="9549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39986D-1D05-46D3-B1D1-4526CF95F015}"/>
              </a:ext>
            </a:extLst>
          </p:cNvPr>
          <p:cNvCxnSpPr>
            <a:cxnSpLocks/>
          </p:cNvCxnSpPr>
          <p:nvPr/>
        </p:nvCxnSpPr>
        <p:spPr>
          <a:xfrm>
            <a:off x="4701445" y="4658127"/>
            <a:ext cx="0" cy="756118"/>
          </a:xfrm>
          <a:prstGeom prst="line">
            <a:avLst/>
          </a:prstGeom>
          <a:ln w="38100">
            <a:solidFill>
              <a:srgbClr val="9549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7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24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출시연혁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5649D2-AB87-4CFF-9615-09566B301B56}"/>
              </a:ext>
            </a:extLst>
          </p:cNvPr>
          <p:cNvCxnSpPr>
            <a:cxnSpLocks/>
          </p:cNvCxnSpPr>
          <p:nvPr/>
        </p:nvCxnSpPr>
        <p:spPr>
          <a:xfrm>
            <a:off x="3157976" y="2733585"/>
            <a:ext cx="0" cy="904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98E252-0A1D-45AD-B4D7-F835D0750560}"/>
              </a:ext>
            </a:extLst>
          </p:cNvPr>
          <p:cNvSpPr txBox="1"/>
          <p:nvPr/>
        </p:nvSpPr>
        <p:spPr>
          <a:xfrm>
            <a:off x="2621179" y="3828907"/>
            <a:ext cx="10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45BF9-7A65-459B-9C78-8811A29FF94E}"/>
              </a:ext>
            </a:extLst>
          </p:cNvPr>
          <p:cNvSpPr/>
          <p:nvPr/>
        </p:nvSpPr>
        <p:spPr>
          <a:xfrm>
            <a:off x="3078934" y="3620858"/>
            <a:ext cx="155414" cy="155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차세대 삼성 폴더블폰 이름은 '갤럭시Z폴드2'&quot;">
            <a:extLst>
              <a:ext uri="{FF2B5EF4-FFF2-40B4-BE49-F238E27FC236}">
                <a16:creationId xmlns:a16="http://schemas.microsoft.com/office/drawing/2014/main" id="{1D2BEF2A-A17F-4B4E-924E-14952CA5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4037" b="820"/>
          <a:stretch>
            <a:fillRect/>
          </a:stretch>
        </p:blipFill>
        <p:spPr bwMode="auto">
          <a:xfrm>
            <a:off x="2307708" y="1663035"/>
            <a:ext cx="1700535" cy="1699335"/>
          </a:xfrm>
          <a:custGeom>
            <a:avLst/>
            <a:gdLst>
              <a:gd name="connsiteX0" fmla="*/ 1120447 w 2305374"/>
              <a:gd name="connsiteY0" fmla="*/ 0 h 2303746"/>
              <a:gd name="connsiteX1" fmla="*/ 1184927 w 2305374"/>
              <a:gd name="connsiteY1" fmla="*/ 0 h 2303746"/>
              <a:gd name="connsiteX2" fmla="*/ 1270543 w 2305374"/>
              <a:gd name="connsiteY2" fmla="*/ 4323 h 2303746"/>
              <a:gd name="connsiteX3" fmla="*/ 2305374 w 2305374"/>
              <a:gd name="connsiteY3" fmla="*/ 1151059 h 2303746"/>
              <a:gd name="connsiteX4" fmla="*/ 1152687 w 2305374"/>
              <a:gd name="connsiteY4" fmla="*/ 2303746 h 2303746"/>
              <a:gd name="connsiteX5" fmla="*/ 0 w 2305374"/>
              <a:gd name="connsiteY5" fmla="*/ 1151059 h 2303746"/>
              <a:gd name="connsiteX6" fmla="*/ 1034832 w 2305374"/>
              <a:gd name="connsiteY6" fmla="*/ 4323 h 23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5374" h="2303746">
                <a:moveTo>
                  <a:pt x="1120447" y="0"/>
                </a:moveTo>
                <a:lnTo>
                  <a:pt x="1184927" y="0"/>
                </a:lnTo>
                <a:lnTo>
                  <a:pt x="1270543" y="4323"/>
                </a:lnTo>
                <a:cubicBezTo>
                  <a:pt x="1851792" y="63353"/>
                  <a:pt x="2305374" y="554236"/>
                  <a:pt x="2305374" y="1151059"/>
                </a:cubicBezTo>
                <a:cubicBezTo>
                  <a:pt x="2305374" y="1787670"/>
                  <a:pt x="1789298" y="2303746"/>
                  <a:pt x="1152687" y="2303746"/>
                </a:cubicBezTo>
                <a:cubicBezTo>
                  <a:pt x="516076" y="2303746"/>
                  <a:pt x="0" y="1787670"/>
                  <a:pt x="0" y="1151059"/>
                </a:cubicBezTo>
                <a:cubicBezTo>
                  <a:pt x="0" y="554236"/>
                  <a:pt x="453583" y="63353"/>
                  <a:pt x="1034832" y="432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FC1CFC-797F-4619-9D8B-1BB61017718A}"/>
              </a:ext>
            </a:extLst>
          </p:cNvPr>
          <p:cNvSpPr txBox="1"/>
          <p:nvPr/>
        </p:nvSpPr>
        <p:spPr>
          <a:xfrm>
            <a:off x="4146154" y="1892200"/>
            <a:ext cx="2620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9</a:t>
            </a:r>
            <a:r>
              <a:rPr lang="ko-KR" altLang="en-US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</a:t>
            </a:r>
            <a:r>
              <a:rPr lang="en-US" altLang="ko-KR" sz="15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Z</a:t>
            </a:r>
            <a:r>
              <a:rPr lang="ko-KR" altLang="en-US" sz="15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폴드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출시</a:t>
            </a:r>
            <a:endParaRPr lang="en-US" altLang="ko-KR" sz="15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11</a:t>
            </a:r>
            <a:r>
              <a:rPr lang="ko-KR" altLang="en-US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화웨이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Mate X 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C6FDE3-104F-479E-BBA8-AEB7F3A5B97C}"/>
              </a:ext>
            </a:extLst>
          </p:cNvPr>
          <p:cNvSpPr/>
          <p:nvPr/>
        </p:nvSpPr>
        <p:spPr>
          <a:xfrm>
            <a:off x="0" y="4024174"/>
            <a:ext cx="2621179" cy="74862"/>
          </a:xfrm>
          <a:prstGeom prst="rect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4CA2DC-A84E-45D9-BF93-E3F057FB8C29}"/>
              </a:ext>
            </a:extLst>
          </p:cNvPr>
          <p:cNvSpPr/>
          <p:nvPr/>
        </p:nvSpPr>
        <p:spPr>
          <a:xfrm>
            <a:off x="3674605" y="4020445"/>
            <a:ext cx="2223792" cy="75600"/>
          </a:xfrm>
          <a:prstGeom prst="rect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A681F-B19B-42A7-87F7-89F8DD2D886F}"/>
              </a:ext>
            </a:extLst>
          </p:cNvPr>
          <p:cNvSpPr txBox="1"/>
          <p:nvPr/>
        </p:nvSpPr>
        <p:spPr>
          <a:xfrm>
            <a:off x="5909277" y="3838201"/>
            <a:ext cx="10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353F1B-0B7C-44B5-A5A6-F7DF5A58CE4C}"/>
              </a:ext>
            </a:extLst>
          </p:cNvPr>
          <p:cNvSpPr txBox="1"/>
          <p:nvPr/>
        </p:nvSpPr>
        <p:spPr>
          <a:xfrm>
            <a:off x="9391379" y="3842211"/>
            <a:ext cx="98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6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2021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A0ADE-6150-4215-A40D-816917F74C03}"/>
              </a:ext>
            </a:extLst>
          </p:cNvPr>
          <p:cNvSpPr/>
          <p:nvPr/>
        </p:nvSpPr>
        <p:spPr>
          <a:xfrm>
            <a:off x="6951823" y="4020445"/>
            <a:ext cx="2439556" cy="75600"/>
          </a:xfrm>
          <a:prstGeom prst="rect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23BD44-B15D-4D6D-86C1-EBE1385BC38B}"/>
              </a:ext>
            </a:extLst>
          </p:cNvPr>
          <p:cNvSpPr/>
          <p:nvPr/>
        </p:nvSpPr>
        <p:spPr>
          <a:xfrm>
            <a:off x="10375641" y="4020445"/>
            <a:ext cx="1826499" cy="75600"/>
          </a:xfrm>
          <a:prstGeom prst="rect">
            <a:avLst/>
          </a:prstGeom>
          <a:solidFill>
            <a:srgbClr val="711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C73B71-8BB6-4E21-B79B-D44AA6EA3800}"/>
              </a:ext>
            </a:extLst>
          </p:cNvPr>
          <p:cNvSpPr txBox="1"/>
          <p:nvPr/>
        </p:nvSpPr>
        <p:spPr>
          <a:xfrm>
            <a:off x="7431515" y="5183636"/>
            <a:ext cx="31865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15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</a:t>
            </a:r>
            <a:r>
              <a:rPr lang="en-US" altLang="ko-KR" sz="1500" b="1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en-US" altLang="ko-KR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Z</a:t>
            </a:r>
            <a:r>
              <a:rPr lang="ko-KR" altLang="en-US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플립 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en-US" altLang="ko-KR" sz="1500" dirty="0">
                <a:solidFill>
                  <a:srgbClr val="D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모토로라 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RAZR 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출시</a:t>
            </a:r>
            <a:r>
              <a:rPr lang="ko-KR" altLang="en-US" sz="1500" dirty="0">
                <a:solidFill>
                  <a:srgbClr val="D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500" dirty="0">
              <a:solidFill>
                <a:srgbClr val="D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화웨이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Mate </a:t>
            </a:r>
            <a:r>
              <a:rPr lang="en-US" altLang="ko-KR" sz="15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Xs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출시</a:t>
            </a:r>
            <a:r>
              <a:rPr lang="en-US" altLang="ko-KR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r>
              <a:rPr lang="en-US" altLang="ko-KR" sz="15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9</a:t>
            </a:r>
            <a:r>
              <a:rPr lang="ko-KR" altLang="en-US" sz="15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</a:t>
            </a:r>
            <a:r>
              <a:rPr lang="en-US" altLang="ko-KR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갤럭시 </a:t>
            </a:r>
            <a:r>
              <a:rPr lang="en-US" altLang="ko-KR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Z</a:t>
            </a:r>
            <a:r>
              <a:rPr lang="ko-KR" altLang="en-US" sz="1500" dirty="0" err="1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폴드</a:t>
            </a:r>
            <a:r>
              <a:rPr lang="en-US" altLang="ko-KR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50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출시</a:t>
            </a:r>
            <a:endParaRPr lang="en-US" altLang="ko-KR" sz="150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625C1-488E-4F14-89EB-24586ADC9B0E}"/>
              </a:ext>
            </a:extLst>
          </p:cNvPr>
          <p:cNvSpPr txBox="1"/>
          <p:nvPr/>
        </p:nvSpPr>
        <p:spPr>
          <a:xfrm>
            <a:off x="7244943" y="3030771"/>
            <a:ext cx="2439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구글</a:t>
            </a:r>
            <a:r>
              <a:rPr lang="en-US" altLang="ko-KR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5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애플</a:t>
            </a:r>
            <a:endParaRPr lang="en-US" altLang="ko-KR" sz="15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5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5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출시 예상</a:t>
            </a:r>
            <a:endParaRPr lang="en-US" altLang="ko-KR" sz="15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15C248F-46C4-490C-8E8A-35B78AA2F826}"/>
              </a:ext>
            </a:extLst>
          </p:cNvPr>
          <p:cNvCxnSpPr>
            <a:cxnSpLocks/>
          </p:cNvCxnSpPr>
          <p:nvPr/>
        </p:nvCxnSpPr>
        <p:spPr>
          <a:xfrm>
            <a:off x="6434255" y="4389609"/>
            <a:ext cx="0" cy="438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A2D3648-4DB6-4894-8373-69E2999D3D23}"/>
              </a:ext>
            </a:extLst>
          </p:cNvPr>
          <p:cNvCxnSpPr>
            <a:cxnSpLocks/>
          </p:cNvCxnSpPr>
          <p:nvPr/>
        </p:nvCxnSpPr>
        <p:spPr>
          <a:xfrm>
            <a:off x="9851257" y="2750660"/>
            <a:ext cx="0" cy="904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4126F9EE-5A2B-4ED9-AE51-E8AF93154248}"/>
              </a:ext>
            </a:extLst>
          </p:cNvPr>
          <p:cNvSpPr/>
          <p:nvPr/>
        </p:nvSpPr>
        <p:spPr>
          <a:xfrm>
            <a:off x="6360465" y="4310346"/>
            <a:ext cx="155414" cy="155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C57CDAE-E19A-4FAF-A57C-4C9BAE076EBB}"/>
              </a:ext>
            </a:extLst>
          </p:cNvPr>
          <p:cNvSpPr/>
          <p:nvPr/>
        </p:nvSpPr>
        <p:spPr>
          <a:xfrm>
            <a:off x="9773550" y="3577608"/>
            <a:ext cx="155414" cy="155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사람, 실외, 남자, 서있는이(가) 표시된 사진&#10;&#10;자동 생성된 설명">
            <a:extLst>
              <a:ext uri="{FF2B5EF4-FFF2-40B4-BE49-F238E27FC236}">
                <a16:creationId xmlns:a16="http://schemas.microsoft.com/office/drawing/2014/main" id="{241261A8-8F60-4F90-B895-171626BB1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t="1082" r="5660" b="1082"/>
          <a:stretch>
            <a:fillRect/>
          </a:stretch>
        </p:blipFill>
        <p:spPr>
          <a:xfrm>
            <a:off x="9024788" y="1281949"/>
            <a:ext cx="1700535" cy="1700535"/>
          </a:xfrm>
          <a:custGeom>
            <a:avLst/>
            <a:gdLst>
              <a:gd name="connsiteX0" fmla="*/ 1152687 w 2305374"/>
              <a:gd name="connsiteY0" fmla="*/ 0 h 2305374"/>
              <a:gd name="connsiteX1" fmla="*/ 2305374 w 2305374"/>
              <a:gd name="connsiteY1" fmla="*/ 1152687 h 2305374"/>
              <a:gd name="connsiteX2" fmla="*/ 1152687 w 2305374"/>
              <a:gd name="connsiteY2" fmla="*/ 2305374 h 2305374"/>
              <a:gd name="connsiteX3" fmla="*/ 0 w 2305374"/>
              <a:gd name="connsiteY3" fmla="*/ 1152687 h 2305374"/>
              <a:gd name="connsiteX4" fmla="*/ 1152687 w 2305374"/>
              <a:gd name="connsiteY4" fmla="*/ 0 h 230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374" h="2305374">
                <a:moveTo>
                  <a:pt x="1152687" y="0"/>
                </a:moveTo>
                <a:cubicBezTo>
                  <a:pt x="1789298" y="0"/>
                  <a:pt x="2305374" y="516076"/>
                  <a:pt x="2305374" y="1152687"/>
                </a:cubicBezTo>
                <a:cubicBezTo>
                  <a:pt x="2305374" y="1789298"/>
                  <a:pt x="1789298" y="2305374"/>
                  <a:pt x="1152687" y="2305374"/>
                </a:cubicBezTo>
                <a:cubicBezTo>
                  <a:pt x="516076" y="2305374"/>
                  <a:pt x="0" y="1789298"/>
                  <a:pt x="0" y="1152687"/>
                </a:cubicBezTo>
                <a:cubicBezTo>
                  <a:pt x="0" y="516076"/>
                  <a:pt x="516076" y="0"/>
                  <a:pt x="1152687" y="0"/>
                </a:cubicBezTo>
                <a:close/>
              </a:path>
            </a:pathLst>
          </a:custGeom>
        </p:spPr>
      </p:pic>
      <p:pic>
        <p:nvPicPr>
          <p:cNvPr id="38" name="그림 37" descr="테이블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EEA12A68-BA29-4201-87C2-93A92057E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7051" b="1707"/>
          <a:stretch>
            <a:fillRect/>
          </a:stretch>
        </p:blipFill>
        <p:spPr>
          <a:xfrm>
            <a:off x="5581457" y="4827842"/>
            <a:ext cx="1713429" cy="1684187"/>
          </a:xfrm>
          <a:custGeom>
            <a:avLst/>
            <a:gdLst>
              <a:gd name="connsiteX0" fmla="*/ 858440 w 2305374"/>
              <a:gd name="connsiteY0" fmla="*/ 0 h 2266029"/>
              <a:gd name="connsiteX1" fmla="*/ 1446934 w 2305374"/>
              <a:gd name="connsiteY1" fmla="*/ 0 h 2266029"/>
              <a:gd name="connsiteX2" fmla="*/ 1495461 w 2305374"/>
              <a:gd name="connsiteY2" fmla="*/ 12478 h 2266029"/>
              <a:gd name="connsiteX3" fmla="*/ 2305374 w 2305374"/>
              <a:gd name="connsiteY3" fmla="*/ 1113342 h 2266029"/>
              <a:gd name="connsiteX4" fmla="*/ 1152687 w 2305374"/>
              <a:gd name="connsiteY4" fmla="*/ 2266029 h 2266029"/>
              <a:gd name="connsiteX5" fmla="*/ 0 w 2305374"/>
              <a:gd name="connsiteY5" fmla="*/ 1113342 h 2266029"/>
              <a:gd name="connsiteX6" fmla="*/ 809914 w 2305374"/>
              <a:gd name="connsiteY6" fmla="*/ 12478 h 226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5374" h="2266029">
                <a:moveTo>
                  <a:pt x="858440" y="0"/>
                </a:moveTo>
                <a:lnTo>
                  <a:pt x="1446934" y="0"/>
                </a:lnTo>
                <a:lnTo>
                  <a:pt x="1495461" y="12478"/>
                </a:lnTo>
                <a:cubicBezTo>
                  <a:pt x="1964683" y="158421"/>
                  <a:pt x="2305374" y="596096"/>
                  <a:pt x="2305374" y="1113342"/>
                </a:cubicBezTo>
                <a:cubicBezTo>
                  <a:pt x="2305374" y="1749953"/>
                  <a:pt x="1789298" y="2266029"/>
                  <a:pt x="1152687" y="2266029"/>
                </a:cubicBezTo>
                <a:cubicBezTo>
                  <a:pt x="516076" y="2266029"/>
                  <a:pt x="0" y="1749953"/>
                  <a:pt x="0" y="1113342"/>
                </a:cubicBezTo>
                <a:cubicBezTo>
                  <a:pt x="0" y="596096"/>
                  <a:pt x="340691" y="158421"/>
                  <a:pt x="809914" y="12478"/>
                </a:cubicBezTo>
                <a:close/>
              </a:path>
            </a:pathLst>
          </a:cu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5375B6D-F5D8-47C4-9104-BE996DEE1197}"/>
              </a:ext>
            </a:extLst>
          </p:cNvPr>
          <p:cNvSpPr txBox="1"/>
          <p:nvPr/>
        </p:nvSpPr>
        <p:spPr>
          <a:xfrm>
            <a:off x="82908" y="6281196"/>
            <a:ext cx="4703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*)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위의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폰 외에도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MS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서피스듀오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en-US" altLang="ko-KR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Royole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 출시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글로벌 시장에선 삼성과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화웨이가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가장 선두주자로 위치</a:t>
            </a:r>
          </a:p>
        </p:txBody>
      </p:sp>
    </p:spTree>
    <p:extLst>
      <p:ext uri="{BB962C8B-B14F-4D97-AF65-F5344CB8AC3E}">
        <p14:creationId xmlns:p14="http://schemas.microsoft.com/office/powerpoint/2010/main" val="208363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31" grpId="0"/>
      <p:bldP spid="32" grpId="0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27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삼성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시장분석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D581A-AB53-4449-B9E5-6FED18B7758A}"/>
              </a:ext>
            </a:extLst>
          </p:cNvPr>
          <p:cNvSpPr txBox="1"/>
          <p:nvPr/>
        </p:nvSpPr>
        <p:spPr>
          <a:xfrm>
            <a:off x="1939815" y="6068847"/>
            <a:ext cx="3001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글로벌 시장 판매량 전망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EE863-639C-4CCA-AEBB-91D3339F5C03}"/>
              </a:ext>
            </a:extLst>
          </p:cNvPr>
          <p:cNvGrpSpPr/>
          <p:nvPr/>
        </p:nvGrpSpPr>
        <p:grpSpPr>
          <a:xfrm>
            <a:off x="378113" y="1938289"/>
            <a:ext cx="5534606" cy="3982286"/>
            <a:chOff x="367430" y="1960443"/>
            <a:chExt cx="5753834" cy="4106260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EDDE16E-A27E-4A2C-90E1-4C99AFC21151}"/>
                </a:ext>
              </a:extLst>
            </p:cNvPr>
            <p:cNvSpPr/>
            <p:nvPr/>
          </p:nvSpPr>
          <p:spPr>
            <a:xfrm>
              <a:off x="1067652" y="1960443"/>
              <a:ext cx="5028348" cy="3252511"/>
            </a:xfrm>
            <a:custGeom>
              <a:avLst/>
              <a:gdLst>
                <a:gd name="connsiteX0" fmla="*/ 0 w 3859078"/>
                <a:gd name="connsiteY0" fmla="*/ 0 h 3223648"/>
                <a:gd name="connsiteX1" fmla="*/ 0 w 3859078"/>
                <a:gd name="connsiteY1" fmla="*/ 3223648 h 3223648"/>
                <a:gd name="connsiteX2" fmla="*/ 3859078 w 3859078"/>
                <a:gd name="connsiteY2" fmla="*/ 3223648 h 32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9078" h="3223648">
                  <a:moveTo>
                    <a:pt x="0" y="0"/>
                  </a:moveTo>
                  <a:lnTo>
                    <a:pt x="0" y="3223648"/>
                  </a:lnTo>
                  <a:lnTo>
                    <a:pt x="3859078" y="3223648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58A839-4BEF-49A3-841B-7461CC28AE85}"/>
                </a:ext>
              </a:extLst>
            </p:cNvPr>
            <p:cNvSpPr txBox="1"/>
            <p:nvPr/>
          </p:nvSpPr>
          <p:spPr>
            <a:xfrm>
              <a:off x="1043544" y="5257978"/>
              <a:ext cx="1022888" cy="28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2019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23AC33-4C9B-4820-B20C-027C9C9F493B}"/>
                </a:ext>
              </a:extLst>
            </p:cNvPr>
            <p:cNvSpPr txBox="1"/>
            <p:nvPr/>
          </p:nvSpPr>
          <p:spPr>
            <a:xfrm>
              <a:off x="2386733" y="5257978"/>
              <a:ext cx="1022888" cy="47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2020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추정치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D7C3C2-7EF1-4B8A-9F76-733A415A39A4}"/>
                </a:ext>
              </a:extLst>
            </p:cNvPr>
            <p:cNvSpPr txBox="1"/>
            <p:nvPr/>
          </p:nvSpPr>
          <p:spPr>
            <a:xfrm>
              <a:off x="3729922" y="5257978"/>
              <a:ext cx="1022888" cy="47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2021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추정치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670FF9-60DE-483E-9B96-B379263327EB}"/>
                </a:ext>
              </a:extLst>
            </p:cNvPr>
            <p:cNvSpPr txBox="1"/>
            <p:nvPr/>
          </p:nvSpPr>
          <p:spPr>
            <a:xfrm>
              <a:off x="5073112" y="5257978"/>
              <a:ext cx="1022888" cy="47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2022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추정치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047C3B6-0297-4FE4-8AAB-DB7979D82382}"/>
                </a:ext>
              </a:extLst>
            </p:cNvPr>
            <p:cNvSpPr/>
            <p:nvPr/>
          </p:nvSpPr>
          <p:spPr>
            <a:xfrm>
              <a:off x="2898177" y="4963981"/>
              <a:ext cx="428625" cy="262679"/>
            </a:xfrm>
            <a:prstGeom prst="rect">
              <a:avLst/>
            </a:prstGeom>
            <a:solidFill>
              <a:srgbClr val="CB82E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762BC8E-052D-4E4F-A18E-D4CA0F6A9C8C}"/>
                </a:ext>
              </a:extLst>
            </p:cNvPr>
            <p:cNvSpPr/>
            <p:nvPr/>
          </p:nvSpPr>
          <p:spPr>
            <a:xfrm>
              <a:off x="4241366" y="4567106"/>
              <a:ext cx="428625" cy="659555"/>
            </a:xfrm>
            <a:prstGeom prst="rect">
              <a:avLst/>
            </a:prstGeom>
            <a:solidFill>
              <a:srgbClr val="CB82E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93ACC9-014F-4644-9B23-568B3582F04F}"/>
                </a:ext>
              </a:extLst>
            </p:cNvPr>
            <p:cNvSpPr/>
            <p:nvPr/>
          </p:nvSpPr>
          <p:spPr>
            <a:xfrm>
              <a:off x="5543223" y="3830506"/>
              <a:ext cx="428625" cy="1382448"/>
            </a:xfrm>
            <a:prstGeom prst="rect">
              <a:avLst/>
            </a:prstGeom>
            <a:solidFill>
              <a:srgbClr val="CB82E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28AED-F486-4E16-AD3C-58569649531E}"/>
                </a:ext>
              </a:extLst>
            </p:cNvPr>
            <p:cNvSpPr/>
            <p:nvPr/>
          </p:nvSpPr>
          <p:spPr>
            <a:xfrm>
              <a:off x="1660898" y="5167180"/>
              <a:ext cx="428625" cy="59479"/>
            </a:xfrm>
            <a:prstGeom prst="rect">
              <a:avLst/>
            </a:prstGeom>
            <a:solidFill>
              <a:srgbClr val="CB82E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01BFAE0-A963-49AE-ADD0-62160ED396D7}"/>
                </a:ext>
              </a:extLst>
            </p:cNvPr>
            <p:cNvSpPr/>
            <p:nvPr/>
          </p:nvSpPr>
          <p:spPr>
            <a:xfrm>
              <a:off x="2362280" y="4840015"/>
              <a:ext cx="428625" cy="386645"/>
            </a:xfrm>
            <a:prstGeom prst="rect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43946E3-E0C4-4F18-BACA-A069C880CA60}"/>
                </a:ext>
              </a:extLst>
            </p:cNvPr>
            <p:cNvSpPr/>
            <p:nvPr/>
          </p:nvSpPr>
          <p:spPr>
            <a:xfrm>
              <a:off x="3705469" y="4275006"/>
              <a:ext cx="428625" cy="951655"/>
            </a:xfrm>
            <a:prstGeom prst="rect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184090-8B85-41C8-AC81-3DFCECF4A572}"/>
                </a:ext>
              </a:extLst>
            </p:cNvPr>
            <p:cNvSpPr/>
            <p:nvPr/>
          </p:nvSpPr>
          <p:spPr>
            <a:xfrm>
              <a:off x="5007326" y="2408106"/>
              <a:ext cx="428625" cy="2804848"/>
            </a:xfrm>
            <a:prstGeom prst="rect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C831DAB-2947-4E52-AF32-2EA5C5235944}"/>
                </a:ext>
              </a:extLst>
            </p:cNvPr>
            <p:cNvSpPr/>
            <p:nvPr/>
          </p:nvSpPr>
          <p:spPr>
            <a:xfrm>
              <a:off x="1125001" y="5157656"/>
              <a:ext cx="428625" cy="69004"/>
            </a:xfrm>
            <a:prstGeom prst="rect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2075A6-BF75-43F9-AE21-AD471D0295B9}"/>
                </a:ext>
              </a:extLst>
            </p:cNvPr>
            <p:cNvSpPr txBox="1"/>
            <p:nvPr/>
          </p:nvSpPr>
          <p:spPr>
            <a:xfrm>
              <a:off x="367430" y="4501462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E1A91-EB2B-46FB-8E84-A1E942BCEED9}"/>
                </a:ext>
              </a:extLst>
            </p:cNvPr>
            <p:cNvSpPr txBox="1"/>
            <p:nvPr/>
          </p:nvSpPr>
          <p:spPr>
            <a:xfrm>
              <a:off x="367430" y="3871946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2000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FB3E99-9AD0-4F3A-A197-A1ED71FCA716}"/>
                </a:ext>
              </a:extLst>
            </p:cNvPr>
            <p:cNvSpPr txBox="1"/>
            <p:nvPr/>
          </p:nvSpPr>
          <p:spPr>
            <a:xfrm>
              <a:off x="367430" y="3242430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3000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85858-2192-493A-B329-FFA5B9777404}"/>
                </a:ext>
              </a:extLst>
            </p:cNvPr>
            <p:cNvSpPr txBox="1"/>
            <p:nvPr/>
          </p:nvSpPr>
          <p:spPr>
            <a:xfrm>
              <a:off x="367430" y="2612914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4000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110767-0024-4ACE-9E45-46E3A89CB361}"/>
                </a:ext>
              </a:extLst>
            </p:cNvPr>
            <p:cNvSpPr txBox="1"/>
            <p:nvPr/>
          </p:nvSpPr>
          <p:spPr>
            <a:xfrm>
              <a:off x="367430" y="1983398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5000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BBF85B-E4FD-44BA-A0A8-62809B4419C9}"/>
                </a:ext>
              </a:extLst>
            </p:cNvPr>
            <p:cNvSpPr txBox="1"/>
            <p:nvPr/>
          </p:nvSpPr>
          <p:spPr>
            <a:xfrm>
              <a:off x="959516" y="4815951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60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4A054E-0BF2-4C9F-9FA7-84757E6A40EF}"/>
                </a:ext>
              </a:extLst>
            </p:cNvPr>
            <p:cNvSpPr txBox="1"/>
            <p:nvPr/>
          </p:nvSpPr>
          <p:spPr>
            <a:xfrm>
              <a:off x="2210724" y="4493296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660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048B8F-1040-498C-9EF2-5F04E5F7A0BC}"/>
                </a:ext>
              </a:extLst>
            </p:cNvPr>
            <p:cNvSpPr txBox="1"/>
            <p:nvPr/>
          </p:nvSpPr>
          <p:spPr>
            <a:xfrm>
              <a:off x="3551317" y="3942664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1710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172211-49F7-482B-88D8-E0DB0ABD881B}"/>
                </a:ext>
              </a:extLst>
            </p:cNvPr>
            <p:cNvSpPr txBox="1"/>
            <p:nvPr/>
          </p:nvSpPr>
          <p:spPr>
            <a:xfrm>
              <a:off x="4852820" y="2069552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4440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5DDF51-598C-49EF-877A-A9F35BA18970}"/>
                </a:ext>
              </a:extLst>
            </p:cNvPr>
            <p:cNvSpPr txBox="1"/>
            <p:nvPr/>
          </p:nvSpPr>
          <p:spPr>
            <a:xfrm>
              <a:off x="1528309" y="4842640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D0563B-131F-4266-AE4F-6407DFE26D49}"/>
                </a:ext>
              </a:extLst>
            </p:cNvPr>
            <p:cNvSpPr txBox="1"/>
            <p:nvPr/>
          </p:nvSpPr>
          <p:spPr>
            <a:xfrm>
              <a:off x="2741287" y="4632345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440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B4132E-09AB-45D4-A6B9-756F9CA39D57}"/>
                </a:ext>
              </a:extLst>
            </p:cNvPr>
            <p:cNvSpPr txBox="1"/>
            <p:nvPr/>
          </p:nvSpPr>
          <p:spPr>
            <a:xfrm>
              <a:off x="4079615" y="4210500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1320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14492-E898-40B8-BD63-BF6C136A7F2D}"/>
                </a:ext>
              </a:extLst>
            </p:cNvPr>
            <p:cNvSpPr txBox="1"/>
            <p:nvPr/>
          </p:nvSpPr>
          <p:spPr>
            <a:xfrm>
              <a:off x="5389528" y="3493683"/>
              <a:ext cx="731736" cy="31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2230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1DE54B-CF38-48EF-AE24-CEF20ABEB245}"/>
                </a:ext>
              </a:extLst>
            </p:cNvPr>
            <p:cNvSpPr/>
            <p:nvPr/>
          </p:nvSpPr>
          <p:spPr>
            <a:xfrm>
              <a:off x="1292310" y="1995691"/>
              <a:ext cx="207718" cy="217253"/>
            </a:xfrm>
            <a:prstGeom prst="rect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A4DF63-B0F8-44C4-BD30-A72E3B3B4CD7}"/>
                </a:ext>
              </a:extLst>
            </p:cNvPr>
            <p:cNvSpPr/>
            <p:nvPr/>
          </p:nvSpPr>
          <p:spPr>
            <a:xfrm>
              <a:off x="1304046" y="2300949"/>
              <a:ext cx="195981" cy="198455"/>
            </a:xfrm>
            <a:prstGeom prst="rect">
              <a:avLst/>
            </a:prstGeom>
            <a:solidFill>
              <a:srgbClr val="CB82ED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B88564-C29F-4CC4-AFD3-0B3B9883B374}"/>
                </a:ext>
              </a:extLst>
            </p:cNvPr>
            <p:cNvSpPr txBox="1"/>
            <p:nvPr/>
          </p:nvSpPr>
          <p:spPr>
            <a:xfrm>
              <a:off x="1475899" y="1996162"/>
              <a:ext cx="1702915" cy="26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전세계 </a:t>
              </a:r>
              <a:r>
                <a:rPr lang="ko-KR" altLang="en-US" sz="11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폴더블폰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출하량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B9829E-4945-49DD-B565-6C8501E69990}"/>
                </a:ext>
              </a:extLst>
            </p:cNvPr>
            <p:cNvSpPr txBox="1"/>
            <p:nvPr/>
          </p:nvSpPr>
          <p:spPr>
            <a:xfrm>
              <a:off x="1361263" y="2295959"/>
              <a:ext cx="1691162" cy="26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삼성 </a:t>
              </a:r>
              <a:r>
                <a:rPr lang="ko-KR" altLang="en-US" sz="11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폴더블폰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출하량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18276B-D295-422E-A341-F16EF2386470}"/>
                </a:ext>
              </a:extLst>
            </p:cNvPr>
            <p:cNvSpPr txBox="1"/>
            <p:nvPr/>
          </p:nvSpPr>
          <p:spPr>
            <a:xfrm>
              <a:off x="4393085" y="5781081"/>
              <a:ext cx="1702915" cy="28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자료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2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하이투자증권</a:t>
              </a:r>
              <a:endPara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8A433F3-192C-4230-86F5-0D3F112B81EB}"/>
                </a:ext>
              </a:extLst>
            </p:cNvPr>
            <p:cNvSpPr txBox="1"/>
            <p:nvPr/>
          </p:nvSpPr>
          <p:spPr>
            <a:xfrm>
              <a:off x="454558" y="4831850"/>
              <a:ext cx="731736" cy="44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단위</a:t>
              </a:r>
              <a:endParaRPr lang="en-US" altLang="ko-KR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만대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E68F187-1C70-41CD-9E78-B79AF7AC7872}"/>
              </a:ext>
            </a:extLst>
          </p:cNvPr>
          <p:cNvSpPr txBox="1"/>
          <p:nvPr/>
        </p:nvSpPr>
        <p:spPr>
          <a:xfrm>
            <a:off x="6811095" y="1760496"/>
            <a:ext cx="43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삼성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폴더블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폰 출하량 기업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 전망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830280-F783-4293-9F7E-19FBFFA89813}"/>
              </a:ext>
            </a:extLst>
          </p:cNvPr>
          <p:cNvSpPr txBox="1"/>
          <p:nvPr/>
        </p:nvSpPr>
        <p:spPr>
          <a:xfrm>
            <a:off x="6450582" y="2556742"/>
            <a:ext cx="5363305" cy="2778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부품 경쟁력 우위</a:t>
            </a:r>
            <a:r>
              <a:rPr lang="en-US" altLang="ko-KR" sz="1600" dirty="0">
                <a:solidFill>
                  <a:srgbClr val="B06F4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유기발광다이오드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(OLED)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패널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생산 가능한 회사 삼성 디스플레이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LG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디스플레이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BOE,  3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회사가 전부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중에서도 삼성을 제외한 두 회사는 수급율이 낮음 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rgbClr val="B06F4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선도기업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2020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모두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화웨이나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모토로라 등을 제치고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폰 판매량에 있어서 선두주자를 차지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각종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IT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언론에서도 품질 및 기술력 인정 </a:t>
            </a:r>
            <a:endParaRPr lang="en-US" altLang="ko-KR" sz="1400" dirty="0">
              <a:solidFill>
                <a:srgbClr val="B06F4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18875E-47F5-49AC-804B-2793F064199F}"/>
              </a:ext>
            </a:extLst>
          </p:cNvPr>
          <p:cNvSpPr/>
          <p:nvPr/>
        </p:nvSpPr>
        <p:spPr>
          <a:xfrm>
            <a:off x="9448800" y="1896533"/>
            <a:ext cx="864000" cy="144000"/>
          </a:xfrm>
          <a:prstGeom prst="rect">
            <a:avLst/>
          </a:prstGeom>
          <a:solidFill>
            <a:srgbClr val="4B158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27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(4)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폴더블폰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9FB55A92-F703-4FF9-81E0-E31CE2949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63" y="2142071"/>
            <a:ext cx="6095999" cy="3299459"/>
          </a:xfrm>
          <a:prstGeom prst="rect">
            <a:avLst/>
          </a:prstGeom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DC95146-ECD9-4267-98B9-181C1BE4C35B}"/>
              </a:ext>
            </a:extLst>
          </p:cNvPr>
          <p:cNvCxnSpPr>
            <a:cxnSpLocks/>
            <a:stCxn id="83" idx="7"/>
          </p:cNvCxnSpPr>
          <p:nvPr/>
        </p:nvCxnSpPr>
        <p:spPr>
          <a:xfrm flipV="1">
            <a:off x="8499836" y="1676377"/>
            <a:ext cx="1067769" cy="10394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2E23D20-9186-415C-9B5C-9EEEB55FFB44}"/>
              </a:ext>
            </a:extLst>
          </p:cNvPr>
          <p:cNvCxnSpPr>
            <a:cxnSpLocks/>
          </p:cNvCxnSpPr>
          <p:nvPr/>
        </p:nvCxnSpPr>
        <p:spPr>
          <a:xfrm flipH="1" flipV="1">
            <a:off x="2572688" y="2329891"/>
            <a:ext cx="1043051" cy="649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688435F-2383-4B8B-B353-BAB13BAE6B3D}"/>
              </a:ext>
            </a:extLst>
          </p:cNvPr>
          <p:cNvSpPr txBox="1"/>
          <p:nvPr/>
        </p:nvSpPr>
        <p:spPr>
          <a:xfrm>
            <a:off x="405938" y="2446645"/>
            <a:ext cx="2751051" cy="206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20.09.18~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 출시 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미국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싱가포르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유럽 주요국가 등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개국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ko-KR" altLang="en-US" sz="1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인폴딩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방식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업그레이드로 더 </a:t>
            </a:r>
            <a:r>
              <a:rPr lang="ko-KR" altLang="en-US" sz="1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넒어짐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펼쳤을 때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7.6 inch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22E460-9C32-4B3E-8DA5-93266730B881}"/>
              </a:ext>
            </a:extLst>
          </p:cNvPr>
          <p:cNvSpPr txBox="1"/>
          <p:nvPr/>
        </p:nvSpPr>
        <p:spPr>
          <a:xfrm>
            <a:off x="9567605" y="1734077"/>
            <a:ext cx="2320174" cy="16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20.02.14~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국내 출시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국내를 시작으로 글로벌 순차 출시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ko-KR" altLang="en-US" sz="1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클램쉘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폼펙터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▫ </a:t>
            </a:r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9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 </a:t>
            </a:r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5G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 출시</a:t>
            </a:r>
            <a:endParaRPr lang="en-US" altLang="ko-KR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108A9-527A-44C1-8A2A-FD899CE5D56A}"/>
              </a:ext>
            </a:extLst>
          </p:cNvPr>
          <p:cNvSpPr txBox="1"/>
          <p:nvPr/>
        </p:nvSpPr>
        <p:spPr>
          <a:xfrm>
            <a:off x="403011" y="2079867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삼성 갤럭시 </a:t>
            </a:r>
            <a:r>
              <a:rPr lang="en-US" altLang="ko-KR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fold</a:t>
            </a:r>
            <a:r>
              <a:rPr lang="ko-KR" altLang="en-US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dirty="0">
              <a:solidFill>
                <a:srgbClr val="71169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B23408-ECC3-4AE7-9A89-33BCF121039D}"/>
              </a:ext>
            </a:extLst>
          </p:cNvPr>
          <p:cNvSpPr txBox="1"/>
          <p:nvPr/>
        </p:nvSpPr>
        <p:spPr>
          <a:xfrm>
            <a:off x="9567605" y="1364745"/>
            <a:ext cx="18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삼성 갤럭시 </a:t>
            </a:r>
            <a:r>
              <a:rPr lang="en-US" altLang="ko-KR" sz="1800" dirty="0">
                <a:solidFill>
                  <a:srgbClr val="71169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Z flip</a:t>
            </a:r>
            <a:endParaRPr lang="ko-KR" altLang="en-US" dirty="0">
              <a:solidFill>
                <a:srgbClr val="71169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BA99EBF-299B-48A9-A34D-40891AA2C9C8}"/>
              </a:ext>
            </a:extLst>
          </p:cNvPr>
          <p:cNvSpPr/>
          <p:nvPr/>
        </p:nvSpPr>
        <p:spPr>
          <a:xfrm>
            <a:off x="8442154" y="2705271"/>
            <a:ext cx="67579" cy="717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063BFF1-C278-4F41-B8C0-6B84F982C345}"/>
              </a:ext>
            </a:extLst>
          </p:cNvPr>
          <p:cNvSpPr/>
          <p:nvPr/>
        </p:nvSpPr>
        <p:spPr>
          <a:xfrm>
            <a:off x="3576110" y="2943768"/>
            <a:ext cx="67579" cy="717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3" grpId="0"/>
      <p:bldP spid="81" grpId="0"/>
      <p:bldP spid="83" grpId="0" animBg="1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5515C-F9A9-4801-8DD1-BF30877B059B}"/>
              </a:ext>
            </a:extLst>
          </p:cNvPr>
          <p:cNvSpPr txBox="1"/>
          <p:nvPr/>
        </p:nvSpPr>
        <p:spPr>
          <a:xfrm>
            <a:off x="304221" y="995413"/>
            <a:ext cx="277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(5) QFD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전개과정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93CA6-405B-49AC-A3B6-6BEC50EA2AFF}"/>
              </a:ext>
            </a:extLst>
          </p:cNvPr>
          <p:cNvSpPr/>
          <p:nvPr/>
        </p:nvSpPr>
        <p:spPr>
          <a:xfrm>
            <a:off x="396587" y="513226"/>
            <a:ext cx="1783196" cy="3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연구배경 및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F66F9-4464-4C84-9735-022CDAAEB0AA}"/>
              </a:ext>
            </a:extLst>
          </p:cNvPr>
          <p:cNvGrpSpPr/>
          <p:nvPr/>
        </p:nvGrpSpPr>
        <p:grpSpPr>
          <a:xfrm>
            <a:off x="1356734" y="977226"/>
            <a:ext cx="8130166" cy="5427089"/>
            <a:chOff x="1356734" y="977226"/>
            <a:chExt cx="8130166" cy="54270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6F69FF-56EE-45F6-8E67-0CA01E2A15B3}"/>
                </a:ext>
              </a:extLst>
            </p:cNvPr>
            <p:cNvSpPr/>
            <p:nvPr/>
          </p:nvSpPr>
          <p:spPr>
            <a:xfrm>
              <a:off x="4468906" y="2793624"/>
              <a:ext cx="5017994" cy="26729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5BCA0-4807-4B11-A4AC-669A023A6645}"/>
                </a:ext>
              </a:extLst>
            </p:cNvPr>
            <p:cNvSpPr/>
            <p:nvPr/>
          </p:nvSpPr>
          <p:spPr>
            <a:xfrm>
              <a:off x="4468906" y="5663299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6468BF-9B50-4681-807A-5F0BFB09EF4D}"/>
                </a:ext>
              </a:extLst>
            </p:cNvPr>
            <p:cNvSpPr/>
            <p:nvPr/>
          </p:nvSpPr>
          <p:spPr>
            <a:xfrm>
              <a:off x="4468906" y="1876831"/>
              <a:ext cx="5017994" cy="741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1F28F8-CD92-48C4-8BFE-61970BC47FF5}"/>
                </a:ext>
              </a:extLst>
            </p:cNvPr>
            <p:cNvSpPr/>
            <p:nvPr/>
          </p:nvSpPr>
          <p:spPr>
            <a:xfrm>
              <a:off x="3314700" y="2793624"/>
              <a:ext cx="94954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91C90E-6BA9-4C58-B016-E8ABEB8C4999}"/>
                </a:ext>
              </a:extLst>
            </p:cNvPr>
            <p:cNvSpPr/>
            <p:nvPr/>
          </p:nvSpPr>
          <p:spPr>
            <a:xfrm>
              <a:off x="1366378" y="2793624"/>
              <a:ext cx="1753309" cy="267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E305C3F-4C22-4488-82B8-700E5065E9F1}"/>
                </a:ext>
              </a:extLst>
            </p:cNvPr>
            <p:cNvSpPr/>
            <p:nvPr/>
          </p:nvSpPr>
          <p:spPr>
            <a:xfrm>
              <a:off x="4591050" y="977226"/>
              <a:ext cx="4743450" cy="74101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E88A5-306C-43D4-8353-8D113EBADF57}"/>
                </a:ext>
              </a:extLst>
            </p:cNvPr>
            <p:cNvSpPr txBox="1"/>
            <p:nvPr/>
          </p:nvSpPr>
          <p:spPr>
            <a:xfrm>
              <a:off x="1356734" y="3582355"/>
              <a:ext cx="17533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고객 요구사항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사용상 문제점</a:t>
              </a:r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CCC257-0FA5-4C69-80BC-0908000A14AA}"/>
                </a:ext>
              </a:extLst>
            </p:cNvPr>
            <p:cNvSpPr txBox="1"/>
            <p:nvPr/>
          </p:nvSpPr>
          <p:spPr>
            <a:xfrm>
              <a:off x="2945814" y="3588068"/>
              <a:ext cx="17533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(1)*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요구사항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중요도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65C348-DAAB-4112-A7B9-9FECA46ADB5C}"/>
                </a:ext>
              </a:extLst>
            </p:cNvPr>
            <p:cNvSpPr txBox="1"/>
            <p:nvPr/>
          </p:nvSpPr>
          <p:spPr>
            <a:xfrm>
              <a:off x="6113648" y="1939562"/>
              <a:ext cx="175330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(2)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기술특성 추출 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11F5E8-029B-42D4-B2C9-8A4E8C3C9603}"/>
                </a:ext>
              </a:extLst>
            </p:cNvPr>
            <p:cNvSpPr txBox="1"/>
            <p:nvPr/>
          </p:nvSpPr>
          <p:spPr>
            <a:xfrm>
              <a:off x="5598034" y="3582355"/>
              <a:ext cx="27570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(3)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요구사항 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– 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기술특성 간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상관관계 평가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품질표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작성</a:t>
              </a:r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7C70AB-14AB-4FBA-A448-EBAB1D6BCDDD}"/>
                </a:ext>
              </a:extLst>
            </p:cNvPr>
            <p:cNvSpPr txBox="1"/>
            <p:nvPr/>
          </p:nvSpPr>
          <p:spPr>
            <a:xfrm>
              <a:off x="6106597" y="5726030"/>
              <a:ext cx="175330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(4)</a:t>
              </a:r>
            </a:p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목표치 설정</a:t>
              </a:r>
              <a:endPara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D7B002-F51C-4F9F-A0AC-DEAAF03B7FC4}"/>
                </a:ext>
              </a:extLst>
            </p:cNvPr>
            <p:cNvSpPr txBox="1"/>
            <p:nvPr/>
          </p:nvSpPr>
          <p:spPr>
            <a:xfrm>
              <a:off x="5658203" y="1039957"/>
              <a:ext cx="26289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(5)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기술특성들 간의 관계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1DD13E-3217-4B18-98BE-65CA50191BD4}"/>
              </a:ext>
            </a:extLst>
          </p:cNvPr>
          <p:cNvSpPr txBox="1"/>
          <p:nvPr/>
        </p:nvSpPr>
        <p:spPr>
          <a:xfrm>
            <a:off x="820651" y="5722231"/>
            <a:ext cx="158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BE9CE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입장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1DC96AA-B827-4197-8EC9-53AA57AF306C}"/>
              </a:ext>
            </a:extLst>
          </p:cNvPr>
          <p:cNvSpPr/>
          <p:nvPr/>
        </p:nvSpPr>
        <p:spPr>
          <a:xfrm>
            <a:off x="9148631" y="1069538"/>
            <a:ext cx="628650" cy="5482412"/>
          </a:xfrm>
          <a:prstGeom prst="downArrow">
            <a:avLst>
              <a:gd name="adj1" fmla="val 44123"/>
              <a:gd name="adj2" fmla="val 70846"/>
            </a:avLst>
          </a:prstGeom>
          <a:solidFill>
            <a:schemeClr val="accent4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1A921-423F-445A-A984-CB37C8A34A7F}"/>
              </a:ext>
            </a:extLst>
          </p:cNvPr>
          <p:cNvSpPr txBox="1"/>
          <p:nvPr/>
        </p:nvSpPr>
        <p:spPr>
          <a:xfrm>
            <a:off x="8481911" y="534238"/>
            <a:ext cx="19620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defRPr>
            </a:lvl1pPr>
          </a:lstStyle>
          <a:p>
            <a:r>
              <a:rPr lang="ko-KR" altLang="en-US" sz="2000" dirty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엔지니어 입장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C1B2648-002D-4701-AFC9-E75416CE8EE7}"/>
              </a:ext>
            </a:extLst>
          </p:cNvPr>
          <p:cNvSpPr/>
          <p:nvPr/>
        </p:nvSpPr>
        <p:spPr>
          <a:xfrm rot="16200000">
            <a:off x="5601868" y="694017"/>
            <a:ext cx="628650" cy="9560240"/>
          </a:xfrm>
          <a:prstGeom prst="downArrow">
            <a:avLst>
              <a:gd name="adj1" fmla="val 44123"/>
              <a:gd name="adj2" fmla="val 70846"/>
            </a:avLst>
          </a:prstGeom>
          <a:solidFill>
            <a:srgbClr val="BE9CE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92F93-814F-47CC-B07C-9283461DCC1D}"/>
              </a:ext>
            </a:extLst>
          </p:cNvPr>
          <p:cNvSpPr txBox="1"/>
          <p:nvPr/>
        </p:nvSpPr>
        <p:spPr>
          <a:xfrm>
            <a:off x="396587" y="1517515"/>
            <a:ext cx="8752044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0" i="0" dirty="0">
                <a:solidFill>
                  <a:srgbClr val="4B158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고객의 요구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최종 제품과 서비스에 충실히 반영되도록 하여 </a:t>
            </a:r>
            <a:endParaRPr lang="en-US" altLang="ko-KR" b="0" i="0" dirty="0">
              <a:solidFill>
                <a:srgbClr val="333333"/>
              </a:solidFill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i="0" dirty="0">
                <a:solidFill>
                  <a:srgbClr val="4B158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고객의 만족도를 극대화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하는데 초점을 맞추고 있는 품질경영의 방법론 중 하나</a:t>
            </a:r>
            <a:endParaRPr lang="en-US" altLang="ko-KR" b="0" i="0" dirty="0">
              <a:solidFill>
                <a:srgbClr val="333333"/>
              </a:solidFill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6E70F-0293-415A-A46F-542FB8B80A9E}"/>
              </a:ext>
            </a:extLst>
          </p:cNvPr>
          <p:cNvSpPr txBox="1"/>
          <p:nvPr/>
        </p:nvSpPr>
        <p:spPr>
          <a:xfrm>
            <a:off x="396587" y="2631382"/>
            <a:ext cx="875204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고객의 요구에서 출발하여 이를 제품으로 만들어 내는 과정까지의 일련의 활동</a:t>
            </a:r>
            <a:endParaRPr lang="en-US" altLang="ko-KR" b="0" i="0" dirty="0">
              <a:solidFill>
                <a:srgbClr val="333333"/>
              </a:solidFill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1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  <p:bldP spid="31" grpId="0" animBg="1"/>
      <p:bldP spid="3" grpId="0"/>
      <p:bldP spid="3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</TotalTime>
  <Words>3721</Words>
  <Application>Microsoft Office PowerPoint</Application>
  <PresentationFormat>와이드스크린</PresentationFormat>
  <Paragraphs>941</Paragraphs>
  <Slides>42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맑은 고딕</vt:lpstr>
      <vt:lpstr>경기천년제목 Light</vt:lpstr>
      <vt:lpstr>-apple-system</vt:lpstr>
      <vt:lpstr>Arial</vt:lpstr>
      <vt:lpstr>DX시인과나</vt:lpstr>
      <vt:lpstr>경기천년제목 Medium</vt:lpstr>
      <vt:lpstr>French Script MT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한준</dc:creator>
  <cp:lastModifiedBy>혜린 류</cp:lastModifiedBy>
  <cp:revision>319</cp:revision>
  <dcterms:created xsi:type="dcterms:W3CDTF">2020-10-03T02:37:40Z</dcterms:created>
  <dcterms:modified xsi:type="dcterms:W3CDTF">2020-12-06T07:46:39Z</dcterms:modified>
</cp:coreProperties>
</file>